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60" r:id="rId2"/>
    <p:sldId id="262" r:id="rId3"/>
    <p:sldId id="263" r:id="rId4"/>
    <p:sldId id="264" r:id="rId5"/>
    <p:sldId id="265" r:id="rId6"/>
    <p:sldId id="266" r:id="rId7"/>
    <p:sldId id="267" r:id="rId8"/>
    <p:sldId id="261" r:id="rId9"/>
    <p:sldId id="269" r:id="rId10"/>
    <p:sldId id="273" r:id="rId11"/>
    <p:sldId id="271" r:id="rId12"/>
    <p:sldId id="270" r:id="rId13"/>
    <p:sldId id="272" r:id="rId14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B2B83"/>
    <a:srgbClr val="81268D"/>
    <a:srgbClr val="E44C27"/>
    <a:srgbClr val="D92129"/>
    <a:srgbClr val="434B93"/>
    <a:srgbClr val="1F8C41"/>
    <a:srgbClr val="EA4E28"/>
    <a:srgbClr val="289541"/>
    <a:srgbClr val="10AE16"/>
    <a:srgbClr val="4422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36" autoAdjust="0"/>
    <p:restoredTop sz="94682" autoAdjust="0"/>
  </p:normalViewPr>
  <p:slideViewPr>
    <p:cSldViewPr>
      <p:cViewPr varScale="1">
        <p:scale>
          <a:sx n="110" d="100"/>
          <a:sy n="110" d="100"/>
        </p:scale>
        <p:origin x="172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6C0DC4E9-D248-CC4A-9C89-3205A968018C}" type="datetimeFigureOut">
              <a:rPr lang="nl-NL"/>
              <a:pPr/>
              <a:t>20-1-2016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DB2A7B3C-F50C-C546-B29C-EA2627F134C6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26798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31DB6179-57A7-6243-8033-A33BB5D13AC7}" type="slidenum">
              <a:rPr lang="nl-NL" sz="1200">
                <a:latin typeface="Arial" charset="0"/>
              </a:rPr>
              <a:pPr eaLnBrk="1" hangingPunct="1"/>
              <a:t>2</a:t>
            </a:fld>
            <a:endParaRPr lang="nl-NL" sz="1200">
              <a:latin typeface="Arial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0877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295A696B-7FBA-1F47-BF8B-43F4C92A5AA9}" type="slidenum">
              <a:rPr lang="nl-NL" sz="1200">
                <a:latin typeface="Arial" charset="0"/>
              </a:rPr>
              <a:pPr eaLnBrk="1" hangingPunct="1"/>
              <a:t>13</a:t>
            </a:fld>
            <a:endParaRPr lang="nl-NL" sz="1200">
              <a:latin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5091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BBEC768D-57DD-9346-B864-EF88558BFB45}" type="slidenum">
              <a:rPr lang="nl-NL" sz="1200">
                <a:latin typeface="Arial" charset="0"/>
              </a:rPr>
              <a:pPr eaLnBrk="1" hangingPunct="1"/>
              <a:t>3</a:t>
            </a:fld>
            <a:endParaRPr lang="nl-NL" sz="1200">
              <a:latin typeface="Arial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77403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62937278-C784-7241-AD8C-E3D360AF30F5}" type="slidenum">
              <a:rPr lang="nl-NL" sz="1200">
                <a:latin typeface="Arial" charset="0"/>
              </a:rPr>
              <a:pPr eaLnBrk="1" hangingPunct="1"/>
              <a:t>4</a:t>
            </a:fld>
            <a:endParaRPr lang="nl-NL" sz="1200">
              <a:latin typeface="Arial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951725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908A1692-DEFC-C949-9A61-A8F31AF37560}" type="slidenum">
              <a:rPr lang="nl-NL" sz="1200">
                <a:latin typeface="Arial" charset="0"/>
              </a:rPr>
              <a:pPr eaLnBrk="1" hangingPunct="1"/>
              <a:t>5</a:t>
            </a:fld>
            <a:endParaRPr lang="nl-NL" sz="1200">
              <a:latin typeface="Arial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13274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58121EA0-8B1C-124A-888E-4CEA0C433928}" type="slidenum">
              <a:rPr lang="nl-NL" sz="1200">
                <a:latin typeface="Arial" charset="0"/>
              </a:rPr>
              <a:pPr eaLnBrk="1" hangingPunct="1"/>
              <a:t>6</a:t>
            </a:fld>
            <a:endParaRPr lang="nl-NL" sz="1200">
              <a:latin typeface="Arial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4303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B9105488-48F5-0F42-8238-8D776AC37DBB}" type="slidenum">
              <a:rPr lang="nl-NL" sz="1200">
                <a:latin typeface="Arial" charset="0"/>
              </a:rPr>
              <a:pPr eaLnBrk="1" hangingPunct="1"/>
              <a:t>7</a:t>
            </a:fld>
            <a:endParaRPr lang="nl-NL" sz="1200">
              <a:latin typeface="Arial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50999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7456455A-DB62-3342-B88B-0416F54ADBAA}" type="slidenum">
              <a:rPr lang="nl-NL" sz="1200">
                <a:latin typeface="Arial" charset="0"/>
              </a:rPr>
              <a:pPr eaLnBrk="1" hangingPunct="1"/>
              <a:t>9</a:t>
            </a:fld>
            <a:endParaRPr lang="nl-NL" sz="1200">
              <a:latin typeface="Arial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89158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714055D1-10F1-2D40-A0BF-F904AEBA62DA}" type="slidenum">
              <a:rPr lang="nl-NL" sz="1200">
                <a:latin typeface="Arial" charset="0"/>
              </a:rPr>
              <a:pPr eaLnBrk="1" hangingPunct="1"/>
              <a:t>10</a:t>
            </a:fld>
            <a:endParaRPr lang="nl-NL" sz="1200">
              <a:latin typeface="Arial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02015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714055D1-10F1-2D40-A0BF-F904AEBA62DA}" type="slidenum">
              <a:rPr lang="nl-NL" sz="1200">
                <a:latin typeface="Arial" charset="0"/>
              </a:rPr>
              <a:pPr eaLnBrk="1" hangingPunct="1"/>
              <a:t>11</a:t>
            </a:fld>
            <a:endParaRPr lang="nl-NL" sz="1200">
              <a:latin typeface="Arial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2856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683568" y="3140968"/>
            <a:ext cx="76200" cy="3429000"/>
          </a:xfrm>
          <a:prstGeom prst="rect">
            <a:avLst/>
          </a:prstGeom>
          <a:gradFill rotWithShape="0">
            <a:gsLst>
              <a:gs pos="0">
                <a:srgbClr val="81268D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latin typeface="+mn-lt"/>
              <a:ea typeface="+mn-ea"/>
              <a:cs typeface="+mn-cs"/>
            </a:endParaRP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 flipV="1">
            <a:off x="315913" y="3260724"/>
            <a:ext cx="7496447" cy="45719"/>
          </a:xfrm>
          <a:prstGeom prst="rect">
            <a:avLst/>
          </a:prstGeom>
          <a:gradFill rotWithShape="0">
            <a:gsLst>
              <a:gs pos="0">
                <a:srgbClr val="81268D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latin typeface="+mn-lt"/>
              <a:ea typeface="+mn-ea"/>
              <a:cs typeface="+mn-cs"/>
            </a:endParaRPr>
          </a:p>
        </p:txBody>
      </p:sp>
      <p:sp>
        <p:nvSpPr>
          <p:cNvPr id="6" name="Rectangle 18"/>
          <p:cNvSpPr>
            <a:spLocks noChangeArrowheads="1"/>
          </p:cNvSpPr>
          <p:nvPr userDrawn="1"/>
        </p:nvSpPr>
        <p:spPr bwMode="auto">
          <a:xfrm>
            <a:off x="4214813" y="3086100"/>
            <a:ext cx="9144000" cy="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latin typeface="+mn-lt"/>
              <a:ea typeface="+mn-ea"/>
              <a:cs typeface="+mn-cs"/>
            </a:endParaRPr>
          </a:p>
        </p:txBody>
      </p:sp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2483768" y="1988840"/>
            <a:ext cx="615272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Klik om het opmaakprofiel van de modeltitel te bewerken</a:t>
            </a:r>
          </a:p>
        </p:txBody>
      </p:sp>
      <p:sp>
        <p:nvSpPr>
          <p:cNvPr id="6554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555776" y="3886200"/>
            <a:ext cx="612068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nl-NL" dirty="0"/>
              <a:t>Klik om het opmaakprofiel van de modelondertitel te bewerken</a:t>
            </a:r>
          </a:p>
        </p:txBody>
      </p:sp>
      <p:sp>
        <p:nvSpPr>
          <p:cNvPr id="10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1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2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1D99FD0-F664-BA48-9A8B-42B5174DB40C}" type="slidenum">
              <a:rPr lang="nl-NL"/>
              <a:pPr/>
              <a:t>‹nr.›</a:t>
            </a:fld>
            <a:endParaRPr lang="nl-NL"/>
          </a:p>
        </p:txBody>
      </p:sp>
      <p:pic>
        <p:nvPicPr>
          <p:cNvPr id="2" name="Afbeelding 1" descr="Logo_klein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2348880"/>
            <a:ext cx="1872208" cy="765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341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E5999-C135-294A-B02B-C5E9DAAC4C2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3834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AEB1BE-A1FD-694C-A873-C49DCACD1291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4716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3983EF-8B95-5E42-8EA7-D4A00BB4C031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228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828800" y="1219200"/>
            <a:ext cx="348615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467350" y="1219200"/>
            <a:ext cx="3487738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0DD578-47EE-724A-9378-263B58D2BDEE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277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307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F56140-DE69-4A48-A78E-256FDEBB3BA8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6657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solidFill>
                  <a:srgbClr val="81268D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0EB7F1-0356-DD4A-B42F-30B36EE3540C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35581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E2CD2F-6CBB-9D43-972C-931D426BCF51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6733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3008313" cy="1152128"/>
          </a:xfrm>
        </p:spPr>
        <p:txBody>
          <a:bodyPr/>
          <a:lstStyle>
            <a:lvl1pPr algn="l">
              <a:defRPr sz="2000" b="1">
                <a:solidFill>
                  <a:srgbClr val="81268D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1124744"/>
            <a:ext cx="5111750" cy="5001419"/>
          </a:xfrm>
        </p:spPr>
        <p:txBody>
          <a:bodyPr/>
          <a:lstStyle>
            <a:lvl1pPr>
              <a:defRPr sz="3200">
                <a:solidFill>
                  <a:srgbClr val="81268D"/>
                </a:solidFill>
              </a:defRPr>
            </a:lvl1pPr>
            <a:lvl2pPr>
              <a:defRPr sz="2800">
                <a:solidFill>
                  <a:srgbClr val="81268D"/>
                </a:solidFill>
              </a:defRPr>
            </a:lvl2pPr>
            <a:lvl3pPr>
              <a:defRPr sz="2400">
                <a:solidFill>
                  <a:srgbClr val="81268D"/>
                </a:solidFill>
              </a:defRPr>
            </a:lvl3pPr>
            <a:lvl4pPr>
              <a:defRPr sz="2000">
                <a:solidFill>
                  <a:srgbClr val="81268D"/>
                </a:solidFill>
              </a:defRPr>
            </a:lvl4pPr>
            <a:lvl5pPr>
              <a:defRPr sz="2000">
                <a:solidFill>
                  <a:srgbClr val="81268D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2420888"/>
            <a:ext cx="3008313" cy="3705275"/>
          </a:xfrm>
        </p:spPr>
        <p:txBody>
          <a:bodyPr/>
          <a:lstStyle>
            <a:lvl1pPr marL="0" indent="0">
              <a:buNone/>
              <a:defRPr sz="1400">
                <a:solidFill>
                  <a:srgbClr val="81268D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B17DC0-2DC5-C74D-8968-2D24C9C81231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2283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solidFill>
                  <a:srgbClr val="81268D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7D4F65-AFC3-F14B-B0DF-90F9B29ED8FF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726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1"/>
            </a:gs>
            <a:gs pos="100000">
              <a:srgbClr val="81268D">
                <a:alpha val="70000"/>
              </a:srgbClr>
            </a:gs>
            <a:gs pos="70000">
              <a:schemeClr val="bg1"/>
            </a:gs>
          </a:gsLst>
          <a:lin ang="2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ChangeArrowheads="1"/>
          </p:cNvSpPr>
          <p:nvPr userDrawn="1"/>
        </p:nvSpPr>
        <p:spPr bwMode="gray">
          <a:xfrm>
            <a:off x="611560" y="836712"/>
            <a:ext cx="45719" cy="2736304"/>
          </a:xfrm>
          <a:prstGeom prst="rect">
            <a:avLst/>
          </a:prstGeom>
          <a:gradFill flip="none" rotWithShape="1">
            <a:gsLst>
              <a:gs pos="0">
                <a:srgbClr val="81268D"/>
              </a:gs>
              <a:gs pos="100000">
                <a:srgbClr val="FFFFFF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nl-NL">
              <a:latin typeface="+mn-lt"/>
              <a:ea typeface="+mn-ea"/>
              <a:cs typeface="+mn-cs"/>
            </a:endParaRPr>
          </a:p>
        </p:txBody>
      </p:sp>
      <p:sp>
        <p:nvSpPr>
          <p:cNvPr id="1027" name="Rectangle 8"/>
          <p:cNvSpPr>
            <a:spLocks noChangeArrowheads="1"/>
          </p:cNvSpPr>
          <p:nvPr/>
        </p:nvSpPr>
        <p:spPr bwMode="gray">
          <a:xfrm>
            <a:off x="179512" y="943294"/>
            <a:ext cx="8489827" cy="45719"/>
          </a:xfrm>
          <a:prstGeom prst="rect">
            <a:avLst/>
          </a:prstGeom>
          <a:gradFill rotWithShape="0">
            <a:gsLst>
              <a:gs pos="0">
                <a:srgbClr val="81268D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nl-NL">
              <a:latin typeface="+mn-lt"/>
              <a:ea typeface="+mn-ea"/>
              <a:cs typeface="+mn-cs"/>
            </a:endParaRPr>
          </a:p>
        </p:txBody>
      </p:sp>
      <p:sp>
        <p:nvSpPr>
          <p:cNvPr id="103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2483768" y="188640"/>
            <a:ext cx="5869334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Klik om het opmaakprofiel van de modeltitel te bewerken</a:t>
            </a:r>
          </a:p>
        </p:txBody>
      </p:sp>
      <p:sp>
        <p:nvSpPr>
          <p:cNvPr id="103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67744" y="1219200"/>
            <a:ext cx="6687344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Klik om de opmaakprofielen van de </a:t>
            </a:r>
            <a:r>
              <a:rPr lang="nl-NL" dirty="0" err="1"/>
              <a:t>modeltekst</a:t>
            </a:r>
            <a:r>
              <a:rPr lang="nl-NL" dirty="0"/>
              <a:t>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452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452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452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ahoma" charset="0"/>
              </a:defRPr>
            </a:lvl1pPr>
          </a:lstStyle>
          <a:p>
            <a:fld id="{053E5999-C135-294A-B02B-C5E9DAAC4C2C}" type="slidenum">
              <a:rPr lang="nl-NL"/>
              <a:pPr/>
              <a:t>‹nr.›</a:t>
            </a:fld>
            <a:endParaRPr lang="nl-NL"/>
          </a:p>
        </p:txBody>
      </p:sp>
      <p:pic>
        <p:nvPicPr>
          <p:cNvPr id="5" name="Afbeelding 4" descr="Logo_klein.jpg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16632"/>
            <a:ext cx="1872208" cy="76504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5" r:id="rId9"/>
    <p:sldLayoutId id="2147483698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81268D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0"/>
        <a:buChar char="n"/>
        <a:defRPr sz="3200">
          <a:solidFill>
            <a:srgbClr val="81268D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charset="0"/>
        <a:buChar char="n"/>
        <a:defRPr sz="2800">
          <a:solidFill>
            <a:srgbClr val="81268D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charset="0"/>
        <a:buChar char="n"/>
        <a:defRPr sz="2400">
          <a:solidFill>
            <a:srgbClr val="81268D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charset="0"/>
        <a:buChar char="n"/>
        <a:defRPr sz="2000">
          <a:solidFill>
            <a:srgbClr val="81268D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n"/>
        <a:defRPr sz="2000">
          <a:solidFill>
            <a:srgbClr val="81268D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273703" y="2013553"/>
            <a:ext cx="6152728" cy="1143000"/>
          </a:xfr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algn="ctr"/>
            <a:r>
              <a:rPr lang="nl-NL" b="1" kern="1200" dirty="0">
                <a:solidFill>
                  <a:srgbClr val="44224D"/>
                </a:solidFill>
                <a:latin typeface="Tahoma" charset="0"/>
              </a:rPr>
              <a:t>Het Eetcafé Zwolle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939113" y="3886200"/>
            <a:ext cx="8031891" cy="2724198"/>
          </a:xfrm>
        </p:spPr>
        <p:txBody>
          <a:bodyPr/>
          <a:lstStyle/>
          <a:p>
            <a:endParaRPr lang="nl-NL" dirty="0" smtClean="0">
              <a:solidFill>
                <a:srgbClr val="7B2B83"/>
              </a:solidFill>
            </a:endParaRPr>
          </a:p>
          <a:p>
            <a:r>
              <a:rPr lang="nl-NL" dirty="0" smtClean="0">
                <a:solidFill>
                  <a:srgbClr val="7B2B83"/>
                </a:solidFill>
              </a:rPr>
              <a:t>Sinds 1994</a:t>
            </a:r>
          </a:p>
          <a:p>
            <a:endParaRPr lang="nl-NL" dirty="0" smtClean="0">
              <a:solidFill>
                <a:srgbClr val="7B2B83"/>
              </a:solidFill>
            </a:endParaRPr>
          </a:p>
          <a:p>
            <a:endParaRPr lang="nl-NL" sz="1800" b="1" i="1" dirty="0" smtClean="0">
              <a:latin typeface="Tahoma" charset="0"/>
            </a:endParaRPr>
          </a:p>
          <a:p>
            <a:endParaRPr lang="nl-NL" sz="1800" b="1" i="1" dirty="0">
              <a:latin typeface="Tahoma" charset="0"/>
            </a:endParaRPr>
          </a:p>
          <a:p>
            <a:r>
              <a:rPr lang="nl-NL" sz="1800" b="1" i="1" dirty="0" smtClean="0">
                <a:latin typeface="Tahoma" charset="0"/>
              </a:rPr>
              <a:t>Handen </a:t>
            </a:r>
            <a:r>
              <a:rPr lang="nl-NL" sz="1800" b="1" i="1" dirty="0">
                <a:latin typeface="Tahoma" charset="0"/>
              </a:rPr>
              <a:t>en voeten geven aan het geloof vanuit de liefde voor </a:t>
            </a:r>
            <a:r>
              <a:rPr lang="nl-NL" sz="1800" b="1" i="1" dirty="0" smtClean="0">
                <a:latin typeface="Tahoma" charset="0"/>
              </a:rPr>
              <a:t>Jezus</a:t>
            </a:r>
            <a:endParaRPr lang="nl-NL" sz="1800" b="1" dirty="0">
              <a:solidFill>
                <a:srgbClr val="7B2B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89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72" name="Rectangle 16"/>
          <p:cNvSpPr>
            <a:spLocks noGrp="1" noChangeArrowheads="1"/>
          </p:cNvSpPr>
          <p:nvPr>
            <p:ph type="title"/>
          </p:nvPr>
        </p:nvSpPr>
        <p:spPr>
          <a:xfrm>
            <a:off x="2119013" y="188640"/>
            <a:ext cx="6760111" cy="640539"/>
          </a:xfr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nl-NL" b="1" kern="1200" dirty="0" smtClean="0">
                <a:solidFill>
                  <a:srgbClr val="44224D"/>
                </a:solidFill>
                <a:latin typeface="Tahoma" charset="0"/>
              </a:rPr>
              <a:t>Verantwoordelijkheid</a:t>
            </a:r>
            <a:endParaRPr lang="nl-NL" b="1" kern="1200" dirty="0">
              <a:solidFill>
                <a:srgbClr val="44224D"/>
              </a:solidFill>
              <a:latin typeface="Tahoma" charset="0"/>
            </a:endParaRPr>
          </a:p>
        </p:txBody>
      </p:sp>
      <p:sp>
        <p:nvSpPr>
          <p:cNvPr id="13315" name="Rechthoek 1"/>
          <p:cNvSpPr>
            <a:spLocks noChangeArrowheads="1"/>
          </p:cNvSpPr>
          <p:nvPr/>
        </p:nvSpPr>
        <p:spPr bwMode="auto">
          <a:xfrm>
            <a:off x="771595" y="1089451"/>
            <a:ext cx="7901751" cy="550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  <a:defRPr/>
            </a:pPr>
            <a:r>
              <a:rPr lang="nl-NL" sz="1600" dirty="0" smtClean="0">
                <a:solidFill>
                  <a:srgbClr val="7B2B83"/>
                </a:solidFill>
                <a:latin typeface="Tahoma" charset="0"/>
              </a:rPr>
              <a:t>Het Eetcafé </a:t>
            </a:r>
            <a:r>
              <a:rPr lang="nl-NL" sz="1600" dirty="0">
                <a:solidFill>
                  <a:srgbClr val="7B2B83"/>
                </a:solidFill>
                <a:latin typeface="Tahoma" charset="0"/>
              </a:rPr>
              <a:t>valt onder verantwoordelijkheid van de stichting ‘Er is Hoop’-</a:t>
            </a:r>
            <a:r>
              <a:rPr lang="nl-NL" sz="1600" dirty="0" smtClean="0">
                <a:solidFill>
                  <a:srgbClr val="7B2B83"/>
                </a:solidFill>
                <a:latin typeface="Tahoma" charset="0"/>
              </a:rPr>
              <a:t>Zwolle</a:t>
            </a:r>
          </a:p>
          <a:p>
            <a:pPr marL="285750" indent="-285750">
              <a:buFont typeface="Arial" charset="0"/>
              <a:buChar char="•"/>
              <a:defRPr/>
            </a:pPr>
            <a:endParaRPr lang="nl-NL" sz="1600" dirty="0" smtClean="0">
              <a:solidFill>
                <a:srgbClr val="7B2B83"/>
              </a:solidFill>
              <a:latin typeface="Tahoma" charset="0"/>
            </a:endParaRPr>
          </a:p>
          <a:p>
            <a:pPr marL="285750" indent="-285750">
              <a:buFont typeface="Arial" charset="0"/>
              <a:buChar char="•"/>
              <a:defRPr/>
            </a:pPr>
            <a:r>
              <a:rPr lang="nl-NL" sz="1600" dirty="0" smtClean="0">
                <a:solidFill>
                  <a:srgbClr val="7B2B83"/>
                </a:solidFill>
                <a:latin typeface="Tahoma" charset="0"/>
              </a:rPr>
              <a:t>Samenwerkende kerken van Zwolle</a:t>
            </a:r>
          </a:p>
          <a:p>
            <a:pPr marL="285750" indent="-285750">
              <a:buFont typeface="Arial" charset="0"/>
              <a:buChar char="•"/>
              <a:defRPr/>
            </a:pPr>
            <a:endParaRPr lang="nl-NL" sz="1600" dirty="0" smtClean="0">
              <a:solidFill>
                <a:srgbClr val="7B2B83"/>
              </a:solidFill>
              <a:latin typeface="Tahoma" charset="0"/>
            </a:endParaRPr>
          </a:p>
          <a:p>
            <a:pPr marL="285750" indent="-285750">
              <a:buFont typeface="Arial" charset="0"/>
              <a:buChar char="•"/>
              <a:defRPr/>
            </a:pPr>
            <a:r>
              <a:rPr lang="nl-NL" sz="1600" dirty="0" smtClean="0">
                <a:solidFill>
                  <a:srgbClr val="7B2B83"/>
                </a:solidFill>
                <a:latin typeface="Tahoma" charset="0"/>
              </a:rPr>
              <a:t>Samen getuigen van </a:t>
            </a:r>
            <a:r>
              <a:rPr lang="nl-NL" sz="1600" dirty="0">
                <a:solidFill>
                  <a:srgbClr val="7B2B83"/>
                </a:solidFill>
                <a:latin typeface="Tahoma" charset="0"/>
              </a:rPr>
              <a:t>Jezus </a:t>
            </a:r>
            <a:r>
              <a:rPr lang="nl-NL" sz="1600" dirty="0" smtClean="0">
                <a:solidFill>
                  <a:srgbClr val="7B2B83"/>
                </a:solidFill>
                <a:latin typeface="Tahoma" charset="0"/>
              </a:rPr>
              <a:t>Christus</a:t>
            </a:r>
          </a:p>
          <a:p>
            <a:pPr marL="285750" indent="-285750">
              <a:buFont typeface="Arial" charset="0"/>
              <a:buChar char="•"/>
              <a:defRPr/>
            </a:pPr>
            <a:endParaRPr lang="nl-NL" sz="1600" dirty="0" smtClean="0">
              <a:solidFill>
                <a:srgbClr val="7B2B83"/>
              </a:solidFill>
              <a:latin typeface="Tahoma" charset="0"/>
            </a:endParaRPr>
          </a:p>
          <a:p>
            <a:pPr marL="285750" indent="-285750">
              <a:buFont typeface="Arial" charset="0"/>
              <a:buChar char="•"/>
              <a:defRPr/>
            </a:pPr>
            <a:endParaRPr lang="nl-NL" sz="1600" dirty="0">
              <a:solidFill>
                <a:srgbClr val="7B2B83"/>
              </a:solidFill>
              <a:latin typeface="Tahoma" charset="0"/>
            </a:endParaRPr>
          </a:p>
          <a:p>
            <a:pPr marL="285750" indent="-285750">
              <a:buFont typeface="Arial" charset="0"/>
              <a:buChar char="•"/>
              <a:defRPr/>
            </a:pPr>
            <a:endParaRPr lang="nl-NL" sz="1600" dirty="0" smtClean="0">
              <a:solidFill>
                <a:srgbClr val="7B2B83"/>
              </a:solidFill>
              <a:latin typeface="Tahoma" charset="0"/>
            </a:endParaRPr>
          </a:p>
          <a:p>
            <a:pPr marL="285750" indent="-285750">
              <a:buFont typeface="Arial" charset="0"/>
              <a:buChar char="•"/>
              <a:defRPr/>
            </a:pPr>
            <a:endParaRPr lang="nl-NL" sz="1600" dirty="0">
              <a:solidFill>
                <a:srgbClr val="7B2B83"/>
              </a:solidFill>
              <a:latin typeface="Tahoma" charset="0"/>
            </a:endParaRPr>
          </a:p>
          <a:p>
            <a:pPr marL="285750" indent="-285750">
              <a:buFont typeface="Arial" charset="0"/>
              <a:buChar char="•"/>
              <a:defRPr/>
            </a:pPr>
            <a:endParaRPr lang="nl-NL" sz="1600" dirty="0" smtClean="0">
              <a:solidFill>
                <a:srgbClr val="7B2B83"/>
              </a:solidFill>
              <a:latin typeface="Tahoma" charset="0"/>
            </a:endParaRPr>
          </a:p>
          <a:p>
            <a:pPr marL="285750" indent="-285750">
              <a:buFont typeface="Arial" charset="0"/>
              <a:buChar char="•"/>
              <a:defRPr/>
            </a:pPr>
            <a:endParaRPr lang="nl-NL" sz="1600" dirty="0">
              <a:solidFill>
                <a:srgbClr val="7B2B83"/>
              </a:solidFill>
              <a:latin typeface="Tahoma" charset="0"/>
            </a:endParaRPr>
          </a:p>
          <a:p>
            <a:pPr marL="285750" indent="-285750">
              <a:buFont typeface="Arial" charset="0"/>
              <a:buChar char="•"/>
              <a:defRPr/>
            </a:pPr>
            <a:endParaRPr lang="nl-NL" sz="1600" dirty="0" smtClean="0">
              <a:solidFill>
                <a:srgbClr val="7B2B83"/>
              </a:solidFill>
              <a:latin typeface="Tahoma" charset="0"/>
            </a:endParaRPr>
          </a:p>
          <a:p>
            <a:pPr marL="285750" indent="-285750">
              <a:buFont typeface="Arial" charset="0"/>
              <a:buChar char="•"/>
              <a:defRPr/>
            </a:pPr>
            <a:endParaRPr lang="nl-NL" sz="1600" dirty="0">
              <a:solidFill>
                <a:srgbClr val="7B2B83"/>
              </a:solidFill>
              <a:latin typeface="Tahoma" charset="0"/>
            </a:endParaRPr>
          </a:p>
          <a:p>
            <a:pPr marL="285750" indent="-285750">
              <a:buFont typeface="Arial" charset="0"/>
              <a:buChar char="•"/>
              <a:defRPr/>
            </a:pPr>
            <a:endParaRPr lang="nl-NL" sz="1600" dirty="0" smtClean="0">
              <a:solidFill>
                <a:srgbClr val="7B2B83"/>
              </a:solidFill>
              <a:latin typeface="Tahoma" charset="0"/>
            </a:endParaRPr>
          </a:p>
          <a:p>
            <a:pPr marL="285750" indent="-285750">
              <a:buFont typeface="Arial" charset="0"/>
              <a:buChar char="•"/>
              <a:defRPr/>
            </a:pPr>
            <a:endParaRPr lang="nl-NL" sz="1600" dirty="0">
              <a:solidFill>
                <a:srgbClr val="7B2B83"/>
              </a:solidFill>
              <a:latin typeface="Tahoma" charset="0"/>
            </a:endParaRPr>
          </a:p>
          <a:p>
            <a:pPr marL="285750" indent="-285750">
              <a:buFont typeface="Arial" charset="0"/>
              <a:buChar char="•"/>
              <a:defRPr/>
            </a:pPr>
            <a:endParaRPr lang="nl-NL" sz="1600" dirty="0" smtClean="0">
              <a:solidFill>
                <a:srgbClr val="7B2B83"/>
              </a:solidFill>
              <a:latin typeface="Tahoma" charset="0"/>
            </a:endParaRPr>
          </a:p>
          <a:p>
            <a:pPr marL="285750" indent="-285750">
              <a:buFont typeface="Arial" charset="0"/>
              <a:buChar char="•"/>
              <a:defRPr/>
            </a:pPr>
            <a:endParaRPr lang="nl-NL" sz="1600" dirty="0" smtClean="0">
              <a:solidFill>
                <a:srgbClr val="7B2B83"/>
              </a:solidFill>
              <a:latin typeface="Tahoma" charset="0"/>
            </a:endParaRPr>
          </a:p>
          <a:p>
            <a:pPr marL="285750" indent="-285750">
              <a:buFont typeface="Arial" charset="0"/>
              <a:buChar char="•"/>
              <a:defRPr/>
            </a:pPr>
            <a:r>
              <a:rPr lang="nl-NL" sz="1600" dirty="0" smtClean="0">
                <a:solidFill>
                  <a:srgbClr val="7B2B83"/>
                </a:solidFill>
                <a:latin typeface="Tahoma" charset="0"/>
              </a:rPr>
              <a:t>Medewerkers afkomstig uit </a:t>
            </a:r>
            <a:r>
              <a:rPr lang="nl-NL" sz="1600" dirty="0">
                <a:solidFill>
                  <a:srgbClr val="7B2B83"/>
                </a:solidFill>
                <a:latin typeface="Tahoma" charset="0"/>
              </a:rPr>
              <a:t>deelnemende </a:t>
            </a:r>
            <a:r>
              <a:rPr lang="nl-NL" sz="1600" dirty="0" smtClean="0">
                <a:solidFill>
                  <a:srgbClr val="7B2B83"/>
                </a:solidFill>
                <a:latin typeface="Tahoma" charset="0"/>
              </a:rPr>
              <a:t>kerken</a:t>
            </a:r>
          </a:p>
          <a:p>
            <a:pPr marL="285750" indent="-285750">
              <a:buFont typeface="Arial" charset="0"/>
              <a:buChar char="•"/>
              <a:defRPr/>
            </a:pPr>
            <a:endParaRPr lang="nl-NL" sz="1600" dirty="0" smtClean="0">
              <a:solidFill>
                <a:srgbClr val="7B2B83"/>
              </a:solidFill>
              <a:latin typeface="Tahoma" charset="0"/>
            </a:endParaRPr>
          </a:p>
          <a:p>
            <a:pPr marL="285750" indent="-285750">
              <a:buFont typeface="Arial" charset="0"/>
              <a:buChar char="•"/>
              <a:defRPr/>
            </a:pPr>
            <a:r>
              <a:rPr lang="nl-NL" sz="1600" dirty="0" smtClean="0">
                <a:solidFill>
                  <a:srgbClr val="7B2B83"/>
                </a:solidFill>
                <a:latin typeface="Tahoma" charset="0"/>
              </a:rPr>
              <a:t>Giften </a:t>
            </a:r>
            <a:r>
              <a:rPr lang="nl-NL" sz="1600" dirty="0">
                <a:solidFill>
                  <a:srgbClr val="7B2B83"/>
                </a:solidFill>
                <a:latin typeface="Tahoma" charset="0"/>
              </a:rPr>
              <a:t>van particulieren en </a:t>
            </a:r>
            <a:r>
              <a:rPr lang="nl-NL" sz="1600" dirty="0" smtClean="0">
                <a:solidFill>
                  <a:srgbClr val="7B2B83"/>
                </a:solidFill>
                <a:latin typeface="Tahoma" charset="0"/>
              </a:rPr>
              <a:t>kerken</a:t>
            </a:r>
          </a:p>
          <a:p>
            <a:pPr marL="285750" indent="-285750">
              <a:buFont typeface="Arial" charset="0"/>
              <a:buChar char="•"/>
              <a:defRPr/>
            </a:pPr>
            <a:endParaRPr lang="nl-NL" sz="1600" dirty="0" smtClean="0">
              <a:solidFill>
                <a:srgbClr val="7B2B83"/>
              </a:solidFill>
              <a:latin typeface="Tahoma" charset="0"/>
            </a:endParaRPr>
          </a:p>
          <a:p>
            <a:pPr marL="285750" indent="-285750">
              <a:buFont typeface="Arial" charset="0"/>
              <a:buChar char="•"/>
              <a:defRPr/>
            </a:pPr>
            <a:r>
              <a:rPr lang="nl-NL" sz="1600" dirty="0" smtClean="0">
                <a:solidFill>
                  <a:srgbClr val="7B2B83"/>
                </a:solidFill>
                <a:latin typeface="Tahoma" charset="0"/>
              </a:rPr>
              <a:t>Allemaal vrijwilligers</a:t>
            </a:r>
          </a:p>
        </p:txBody>
      </p:sp>
      <p:pic>
        <p:nvPicPr>
          <p:cNvPr id="13316" name="Picture 2" descr="IMG_406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708920"/>
            <a:ext cx="3943789" cy="21217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43"/>
          <a:stretch/>
        </p:blipFill>
        <p:spPr bwMode="auto">
          <a:xfrm>
            <a:off x="899592" y="2708920"/>
            <a:ext cx="3600400" cy="21236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369074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72" name="Rectangle 16"/>
          <p:cNvSpPr>
            <a:spLocks noGrp="1" noChangeArrowheads="1"/>
          </p:cNvSpPr>
          <p:nvPr>
            <p:ph type="title"/>
          </p:nvPr>
        </p:nvSpPr>
        <p:spPr>
          <a:xfrm>
            <a:off x="2119013" y="188640"/>
            <a:ext cx="6760111" cy="640539"/>
          </a:xfr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nl-NL" b="1" kern="1200" smtClean="0">
                <a:solidFill>
                  <a:srgbClr val="44224D"/>
                </a:solidFill>
                <a:latin typeface="Tahoma" charset="0"/>
              </a:rPr>
              <a:t>Waarom doen wij een beroep op u?</a:t>
            </a:r>
            <a:endParaRPr lang="nl-NL" b="1" kern="1200" dirty="0">
              <a:solidFill>
                <a:srgbClr val="44224D"/>
              </a:solidFill>
              <a:latin typeface="Tahoma" charset="0"/>
            </a:endParaRPr>
          </a:p>
        </p:txBody>
      </p:sp>
      <p:sp>
        <p:nvSpPr>
          <p:cNvPr id="13315" name="Rechthoek 1"/>
          <p:cNvSpPr>
            <a:spLocks noChangeArrowheads="1"/>
          </p:cNvSpPr>
          <p:nvPr/>
        </p:nvSpPr>
        <p:spPr bwMode="auto">
          <a:xfrm>
            <a:off x="817663" y="1163154"/>
            <a:ext cx="8176625" cy="1323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  <a:defRPr/>
            </a:pPr>
            <a:r>
              <a:rPr lang="nl-NL" sz="1600" dirty="0" smtClean="0">
                <a:solidFill>
                  <a:srgbClr val="7B2B83"/>
                </a:solidFill>
                <a:latin typeface="Tahoma" charset="0"/>
              </a:rPr>
              <a:t>Groei aantal bezoekers: ruim 100 maaltijden</a:t>
            </a:r>
          </a:p>
          <a:p>
            <a:pPr marL="285750" indent="-285750">
              <a:buFont typeface="Arial" charset="0"/>
              <a:buChar char="•"/>
              <a:defRPr/>
            </a:pPr>
            <a:endParaRPr lang="nl-NL" sz="1600" dirty="0" smtClean="0">
              <a:solidFill>
                <a:srgbClr val="7B2B83"/>
              </a:solidFill>
              <a:latin typeface="Tahoma" charset="0"/>
            </a:endParaRPr>
          </a:p>
          <a:p>
            <a:pPr marL="285750" indent="-285750">
              <a:buFont typeface="Arial" charset="0"/>
              <a:buChar char="•"/>
              <a:defRPr/>
            </a:pPr>
            <a:r>
              <a:rPr lang="nl-NL" sz="1600" dirty="0" smtClean="0">
                <a:solidFill>
                  <a:srgbClr val="7B2B83"/>
                </a:solidFill>
                <a:latin typeface="Tahoma" charset="0"/>
              </a:rPr>
              <a:t>Kosten voeding gestegen</a:t>
            </a:r>
          </a:p>
          <a:p>
            <a:pPr marL="285750" indent="-285750">
              <a:buFont typeface="Arial" charset="0"/>
              <a:buChar char="•"/>
              <a:defRPr/>
            </a:pPr>
            <a:endParaRPr lang="nl-NL" sz="1600" dirty="0" smtClean="0">
              <a:solidFill>
                <a:srgbClr val="7B2B83"/>
              </a:solidFill>
              <a:latin typeface="Tahoma" charset="0"/>
            </a:endParaRPr>
          </a:p>
          <a:p>
            <a:pPr marL="285750" indent="-285750">
              <a:buFont typeface="Arial" charset="0"/>
              <a:buChar char="•"/>
              <a:defRPr/>
            </a:pPr>
            <a:r>
              <a:rPr lang="nl-NL" sz="1600" dirty="0" smtClean="0">
                <a:solidFill>
                  <a:srgbClr val="7B2B83"/>
                </a:solidFill>
                <a:latin typeface="Tahoma" charset="0"/>
              </a:rPr>
              <a:t>Inkomsten uit giften zijn teruggelopen</a:t>
            </a:r>
          </a:p>
        </p:txBody>
      </p:sp>
      <p:pic>
        <p:nvPicPr>
          <p:cNvPr id="5" name="Tijdelijke aanduiding voor inhoud 7"/>
          <p:cNvPicPr>
            <a:picLocks noGrp="1" noChangeAspect="1"/>
          </p:cNvPicPr>
          <p:nvPr>
            <p:ph sz="quarter" idx="4294967295"/>
          </p:nvPr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83" t="9791" r="29297" b="4950"/>
          <a:stretch/>
        </p:blipFill>
        <p:spPr>
          <a:xfrm>
            <a:off x="827584" y="3068960"/>
            <a:ext cx="3551745" cy="3602008"/>
          </a:xfrm>
          <a:prstGeom prst="ellipse">
            <a:avLst/>
          </a:prstGeom>
          <a:ln w="127000" cap="rnd">
            <a:solidFill>
              <a:schemeClr val="bg1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Tijdelijke aanduiding voor inhoud 7"/>
          <p:cNvPicPr>
            <a:picLocks noGrp="1" noChangeAspect="1"/>
          </p:cNvPicPr>
          <p:nvPr>
            <p:ph sz="quarter" idx="4294967295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17" t="20683" r="14038" b="2675"/>
          <a:stretch/>
        </p:blipFill>
        <p:spPr>
          <a:xfrm>
            <a:off x="4860032" y="3068960"/>
            <a:ext cx="3577616" cy="3599996"/>
          </a:xfrm>
          <a:prstGeom prst="ellipse">
            <a:avLst/>
          </a:prstGeom>
          <a:ln w="127000" cap="rnd">
            <a:solidFill>
              <a:schemeClr val="bg1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746790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kstvak 1"/>
          <p:cNvSpPr txBox="1">
            <a:spLocks noChangeArrowheads="1"/>
          </p:cNvSpPr>
          <p:nvPr/>
        </p:nvSpPr>
        <p:spPr bwMode="auto">
          <a:xfrm>
            <a:off x="1258888" y="333375"/>
            <a:ext cx="63944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nl-NL" sz="2800" b="1">
                <a:solidFill>
                  <a:srgbClr val="44224D"/>
                </a:solidFill>
                <a:cs typeface="+mj-cs"/>
              </a:rPr>
              <a:t>Welkom! </a:t>
            </a:r>
          </a:p>
        </p:txBody>
      </p:sp>
      <p:sp>
        <p:nvSpPr>
          <p:cNvPr id="12291" name="Tekstvak 2"/>
          <p:cNvSpPr txBox="1">
            <a:spLocks noChangeArrowheads="1"/>
          </p:cNvSpPr>
          <p:nvPr/>
        </p:nvSpPr>
        <p:spPr bwMode="auto">
          <a:xfrm>
            <a:off x="4790810" y="1191725"/>
            <a:ext cx="4122862" cy="452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285750" indent="-285750" eaLnBrk="1" hangingPunct="1">
              <a:buFont typeface="Arial" charset="0"/>
              <a:buChar char="•"/>
              <a:defRPr/>
            </a:pPr>
            <a:r>
              <a:rPr lang="nl-NL" sz="1600" dirty="0" smtClean="0">
                <a:solidFill>
                  <a:srgbClr val="7B2B83"/>
                </a:solidFill>
              </a:rPr>
              <a:t>Kom </a:t>
            </a:r>
            <a:r>
              <a:rPr lang="nl-NL" sz="1600" dirty="0">
                <a:solidFill>
                  <a:srgbClr val="7B2B83"/>
                </a:solidFill>
              </a:rPr>
              <a:t>ook eens een kijkje </a:t>
            </a:r>
            <a:r>
              <a:rPr lang="nl-NL" sz="1600" dirty="0" smtClean="0">
                <a:solidFill>
                  <a:srgbClr val="7B2B83"/>
                </a:solidFill>
              </a:rPr>
              <a:t>nemen</a:t>
            </a:r>
            <a:r>
              <a:rPr lang="nl-NL" sz="1600" dirty="0">
                <a:solidFill>
                  <a:srgbClr val="7B2B83"/>
                </a:solidFill>
              </a:rPr>
              <a:t>!</a:t>
            </a:r>
          </a:p>
          <a:p>
            <a:pPr marL="285750" indent="-285750" eaLnBrk="1" hangingPunct="1">
              <a:buFont typeface="Arial" charset="0"/>
              <a:buChar char="•"/>
              <a:defRPr/>
            </a:pPr>
            <a:endParaRPr lang="nl-NL" sz="1600" dirty="0" smtClean="0">
              <a:solidFill>
                <a:srgbClr val="7B2B83"/>
              </a:solidFill>
            </a:endParaRPr>
          </a:p>
          <a:p>
            <a:pPr marL="285750" indent="-285750" eaLnBrk="1" hangingPunct="1">
              <a:buFont typeface="Arial" charset="0"/>
              <a:buChar char="•"/>
              <a:defRPr/>
            </a:pPr>
            <a:r>
              <a:rPr lang="nl-NL" sz="1600" dirty="0" smtClean="0">
                <a:solidFill>
                  <a:srgbClr val="7B2B83"/>
                </a:solidFill>
              </a:rPr>
              <a:t>Hartelijk </a:t>
            </a:r>
            <a:r>
              <a:rPr lang="nl-NL" sz="1600" dirty="0">
                <a:solidFill>
                  <a:srgbClr val="7B2B83"/>
                </a:solidFill>
              </a:rPr>
              <a:t>welkom om een hapje mee te eten</a:t>
            </a:r>
            <a:r>
              <a:rPr lang="nl-NL" sz="1600" dirty="0" smtClean="0">
                <a:solidFill>
                  <a:srgbClr val="7B2B83"/>
                </a:solidFill>
              </a:rPr>
              <a:t>!</a:t>
            </a:r>
          </a:p>
          <a:p>
            <a:pPr marL="285750" indent="-285750" eaLnBrk="1" hangingPunct="1">
              <a:buFont typeface="Arial" charset="0"/>
              <a:buChar char="•"/>
              <a:defRPr/>
            </a:pPr>
            <a:endParaRPr lang="nl-NL" sz="1600" dirty="0" smtClean="0">
              <a:solidFill>
                <a:srgbClr val="7B2B83"/>
              </a:solidFill>
            </a:endParaRPr>
          </a:p>
          <a:p>
            <a:pPr marL="285750" indent="-285750" eaLnBrk="1" hangingPunct="1">
              <a:buFont typeface="Arial" charset="0"/>
              <a:buChar char="•"/>
              <a:defRPr/>
            </a:pPr>
            <a:r>
              <a:rPr lang="nl-NL" sz="1600" dirty="0" smtClean="0">
                <a:solidFill>
                  <a:srgbClr val="7B2B83"/>
                </a:solidFill>
              </a:rPr>
              <a:t>En sfeer te proeven!</a:t>
            </a:r>
          </a:p>
          <a:p>
            <a:pPr marL="285750" indent="-285750" eaLnBrk="1" hangingPunct="1">
              <a:buFont typeface="Arial" charset="0"/>
              <a:buChar char="•"/>
              <a:defRPr/>
            </a:pPr>
            <a:endParaRPr lang="nl-NL" sz="1600" dirty="0">
              <a:solidFill>
                <a:srgbClr val="7B2B83"/>
              </a:solidFill>
            </a:endParaRPr>
          </a:p>
          <a:p>
            <a:pPr eaLnBrk="1" hangingPunct="1">
              <a:defRPr/>
            </a:pPr>
            <a:endParaRPr lang="nl-NL" sz="1600" dirty="0">
              <a:solidFill>
                <a:srgbClr val="7B2B83"/>
              </a:solidFill>
            </a:endParaRPr>
          </a:p>
          <a:p>
            <a:pPr marL="285750" indent="-285750" eaLnBrk="1" hangingPunct="1">
              <a:defRPr/>
            </a:pPr>
            <a:endParaRPr lang="nl-NL" sz="1600" dirty="0">
              <a:solidFill>
                <a:srgbClr val="7B2B83"/>
              </a:solidFill>
            </a:endParaRPr>
          </a:p>
          <a:p>
            <a:pPr marL="285750" indent="-285750" eaLnBrk="1" hangingPunct="1">
              <a:defRPr/>
            </a:pPr>
            <a:r>
              <a:rPr lang="nl-NL" sz="1600" b="1" dirty="0" smtClean="0">
                <a:solidFill>
                  <a:srgbClr val="7B2B83"/>
                </a:solidFill>
              </a:rPr>
              <a:t>	</a:t>
            </a:r>
            <a:r>
              <a:rPr lang="nl-NL" sz="1600" b="1" dirty="0" smtClean="0">
                <a:solidFill>
                  <a:srgbClr val="00B050"/>
                </a:solidFill>
              </a:rPr>
              <a:t>Locatie</a:t>
            </a:r>
            <a:endParaRPr lang="nl-NL" sz="1600" b="1" dirty="0">
              <a:solidFill>
                <a:srgbClr val="00B050"/>
              </a:solidFill>
            </a:endParaRPr>
          </a:p>
          <a:p>
            <a:pPr marL="285750" indent="-285750" eaLnBrk="1" hangingPunct="1">
              <a:defRPr/>
            </a:pPr>
            <a:r>
              <a:rPr lang="nl-NL" sz="1600" dirty="0" smtClean="0">
                <a:solidFill>
                  <a:srgbClr val="00B050"/>
                </a:solidFill>
              </a:rPr>
              <a:t>	WRZV-hallen</a:t>
            </a:r>
          </a:p>
          <a:p>
            <a:pPr marL="285750" indent="-285750" eaLnBrk="1" hangingPunct="1">
              <a:defRPr/>
            </a:pPr>
            <a:r>
              <a:rPr lang="nl-NL" sz="1600" dirty="0" smtClean="0">
                <a:solidFill>
                  <a:srgbClr val="00B050"/>
                </a:solidFill>
              </a:rPr>
              <a:t>	</a:t>
            </a:r>
            <a:r>
              <a:rPr lang="nl-NL" sz="1600" dirty="0" err="1" smtClean="0">
                <a:solidFill>
                  <a:srgbClr val="00B050"/>
                </a:solidFill>
              </a:rPr>
              <a:t>Buitengasthuisstraat</a:t>
            </a:r>
            <a:r>
              <a:rPr lang="nl-NL" sz="1600" dirty="0" smtClean="0">
                <a:solidFill>
                  <a:srgbClr val="00B050"/>
                </a:solidFill>
              </a:rPr>
              <a:t> 8</a:t>
            </a:r>
          </a:p>
          <a:p>
            <a:pPr marL="285750" indent="-285750" eaLnBrk="1" hangingPunct="1">
              <a:defRPr/>
            </a:pPr>
            <a:r>
              <a:rPr lang="nl-NL" sz="1600" dirty="0" smtClean="0">
                <a:solidFill>
                  <a:srgbClr val="00B050"/>
                </a:solidFill>
              </a:rPr>
              <a:t>	Zwolle</a:t>
            </a:r>
          </a:p>
          <a:p>
            <a:pPr marL="285750" indent="-285750" eaLnBrk="1" hangingPunct="1">
              <a:defRPr/>
            </a:pPr>
            <a:endParaRPr lang="nl-NL" sz="1600" dirty="0">
              <a:solidFill>
                <a:srgbClr val="7B2B83"/>
              </a:solidFill>
            </a:endParaRPr>
          </a:p>
          <a:p>
            <a:pPr marL="285750" indent="-285750" eaLnBrk="1" hangingPunct="1">
              <a:defRPr/>
            </a:pPr>
            <a:r>
              <a:rPr lang="nl-NL" sz="1600" b="1" dirty="0" smtClean="0">
                <a:solidFill>
                  <a:srgbClr val="7B2B83"/>
                </a:solidFill>
              </a:rPr>
              <a:t>	</a:t>
            </a:r>
            <a:r>
              <a:rPr lang="nl-NL" sz="1600" b="1" dirty="0" smtClean="0">
                <a:solidFill>
                  <a:srgbClr val="00B050"/>
                </a:solidFill>
              </a:rPr>
              <a:t>Tijd</a:t>
            </a:r>
            <a:endParaRPr lang="nl-NL" sz="1600" b="1" dirty="0">
              <a:solidFill>
                <a:srgbClr val="00B050"/>
              </a:solidFill>
            </a:endParaRPr>
          </a:p>
          <a:p>
            <a:pPr marL="285750" indent="-285750" eaLnBrk="1" hangingPunct="1">
              <a:defRPr/>
            </a:pPr>
            <a:r>
              <a:rPr lang="nl-NL" sz="1600" dirty="0" smtClean="0">
                <a:solidFill>
                  <a:srgbClr val="00B050"/>
                </a:solidFill>
              </a:rPr>
              <a:t>	Elke </a:t>
            </a:r>
            <a:r>
              <a:rPr lang="nl-NL" sz="1600" dirty="0">
                <a:solidFill>
                  <a:srgbClr val="00B050"/>
                </a:solidFill>
              </a:rPr>
              <a:t>woensdag van 17.00 uur tot 19.45 uur</a:t>
            </a:r>
          </a:p>
          <a:p>
            <a:pPr marL="285750" indent="-285750" eaLnBrk="1" hangingPunct="1">
              <a:defRPr/>
            </a:pPr>
            <a:r>
              <a:rPr lang="nl-NL" sz="1600" dirty="0" smtClean="0">
                <a:solidFill>
                  <a:srgbClr val="00B050"/>
                </a:solidFill>
              </a:rPr>
              <a:t>	</a:t>
            </a:r>
            <a:r>
              <a:rPr lang="nl-NL" sz="1600" dirty="0" err="1" smtClean="0">
                <a:solidFill>
                  <a:srgbClr val="00B050"/>
                </a:solidFill>
              </a:rPr>
              <a:t>www.erishoopzwolle.nl</a:t>
            </a:r>
            <a:endParaRPr lang="nl-NL" sz="1600" dirty="0" smtClean="0">
              <a:solidFill>
                <a:srgbClr val="00B050"/>
              </a:solidFill>
            </a:endParaRPr>
          </a:p>
        </p:txBody>
      </p:sp>
      <p:pic>
        <p:nvPicPr>
          <p:cNvPr id="12293" name="Picture 1029" descr="IMG_402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40768"/>
            <a:ext cx="3816424" cy="1193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9592" y="3068960"/>
            <a:ext cx="3771647" cy="25177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767831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0"/>
            <a:ext cx="9359900" cy="720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93663" y="483688"/>
            <a:ext cx="9345613" cy="1628775"/>
          </a:xfr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nl-NL" sz="4500" b="1" kern="1200">
                <a:solidFill>
                  <a:schemeClr val="bg1"/>
                </a:solidFill>
                <a:latin typeface="Tahoma" charset="0"/>
              </a:rPr>
              <a:t>Eetcafé Zwolle</a:t>
            </a:r>
            <a:br>
              <a:rPr lang="nl-NL" sz="4500" b="1" kern="1200">
                <a:solidFill>
                  <a:schemeClr val="bg1"/>
                </a:solidFill>
                <a:latin typeface="Tahoma" charset="0"/>
              </a:rPr>
            </a:br>
            <a:r>
              <a:rPr lang="nl-NL" sz="4500" b="1" kern="1200">
                <a:solidFill>
                  <a:schemeClr val="bg1"/>
                </a:solidFill>
                <a:latin typeface="Tahoma" charset="0"/>
              </a:rPr>
              <a:t>‘Er is hoop’</a:t>
            </a:r>
          </a:p>
        </p:txBody>
      </p:sp>
      <p:sp>
        <p:nvSpPr>
          <p:cNvPr id="3076" name="Tekstvak 3"/>
          <p:cNvSpPr txBox="1">
            <a:spLocks noChangeArrowheads="1"/>
          </p:cNvSpPr>
          <p:nvPr/>
        </p:nvSpPr>
        <p:spPr bwMode="auto">
          <a:xfrm>
            <a:off x="-107950" y="6119813"/>
            <a:ext cx="935990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nl-NL" sz="3000" b="1" dirty="0" smtClean="0">
                <a:solidFill>
                  <a:schemeClr val="bg1"/>
                </a:solidFill>
                <a:cs typeface="+mj-cs"/>
              </a:rPr>
              <a:t>Bedankt voor uw aandacht!</a:t>
            </a:r>
            <a:endParaRPr lang="nl-NL" sz="3000" b="1" dirty="0">
              <a:solidFill>
                <a:schemeClr val="bg1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02098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4427984" y="1484784"/>
            <a:ext cx="2988191" cy="2062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  <a:defRPr/>
            </a:pPr>
            <a:r>
              <a:rPr lang="nl-NL" sz="1600" dirty="0" smtClean="0">
                <a:solidFill>
                  <a:srgbClr val="7B2B83"/>
                </a:solidFill>
                <a:latin typeface="Tahoma" charset="0"/>
              </a:rPr>
              <a:t>Gratis</a:t>
            </a:r>
          </a:p>
          <a:p>
            <a:pPr>
              <a:defRPr/>
            </a:pPr>
            <a:endParaRPr lang="nl-NL" sz="1600" dirty="0">
              <a:solidFill>
                <a:srgbClr val="7B2B83"/>
              </a:solidFill>
              <a:latin typeface="Tahoma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nl-NL" sz="1600" dirty="0">
                <a:solidFill>
                  <a:srgbClr val="7B2B83"/>
                </a:solidFill>
                <a:latin typeface="Tahoma" charset="0"/>
              </a:rPr>
              <a:t>Iedereen is welkom</a:t>
            </a:r>
          </a:p>
          <a:p>
            <a:pPr>
              <a:defRPr/>
            </a:pPr>
            <a:endParaRPr lang="nl-NL" sz="1600" dirty="0">
              <a:solidFill>
                <a:srgbClr val="7B2B83"/>
              </a:solidFill>
              <a:latin typeface="Tahoma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nl-NL" sz="1600" dirty="0">
                <a:solidFill>
                  <a:srgbClr val="7B2B83"/>
                </a:solidFill>
                <a:latin typeface="Tahoma" charset="0"/>
              </a:rPr>
              <a:t>Evangelie is de </a:t>
            </a:r>
            <a:r>
              <a:rPr lang="nl-NL" sz="1600" dirty="0" smtClean="0">
                <a:solidFill>
                  <a:srgbClr val="7B2B83"/>
                </a:solidFill>
                <a:latin typeface="Tahoma" charset="0"/>
              </a:rPr>
              <a:t>basis</a:t>
            </a:r>
            <a:endParaRPr lang="nl-NL" sz="1600" dirty="0">
              <a:solidFill>
                <a:srgbClr val="7B2B83"/>
              </a:solidFill>
              <a:latin typeface="Tahoma" charset="0"/>
            </a:endParaRPr>
          </a:p>
          <a:p>
            <a:pPr>
              <a:defRPr/>
            </a:pPr>
            <a:endParaRPr lang="nl-NL" sz="1600" dirty="0">
              <a:solidFill>
                <a:srgbClr val="7B2B83"/>
              </a:solidFill>
              <a:latin typeface="Tahoma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nl-NL" sz="1600" b="1" dirty="0">
                <a:solidFill>
                  <a:srgbClr val="7B2B83"/>
                </a:solidFill>
                <a:latin typeface="Tahoma" charset="0"/>
              </a:rPr>
              <a:t>Uw hulp is nodig!</a:t>
            </a:r>
          </a:p>
          <a:p>
            <a:pPr>
              <a:defRPr/>
            </a:pPr>
            <a:endParaRPr lang="nl-NL" sz="1600" dirty="0">
              <a:solidFill>
                <a:srgbClr val="7B2B83"/>
              </a:solidFill>
              <a:latin typeface="Tahoma" charset="0"/>
            </a:endParaRPr>
          </a:p>
        </p:txBody>
      </p:sp>
      <p:pic>
        <p:nvPicPr>
          <p:cNvPr id="4100" name="Afbeelding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84313"/>
            <a:ext cx="2927350" cy="43926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Titel 1"/>
          <p:cNvSpPr txBox="1">
            <a:spLocks/>
          </p:cNvSpPr>
          <p:nvPr/>
        </p:nvSpPr>
        <p:spPr bwMode="auto">
          <a:xfrm>
            <a:off x="2195736" y="116632"/>
            <a:ext cx="6048672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81268D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algn="ctr"/>
            <a:r>
              <a:rPr lang="nl-NL" b="1" dirty="0" smtClean="0">
                <a:solidFill>
                  <a:srgbClr val="44224D"/>
                </a:solidFill>
                <a:latin typeface="Tahoma" charset="0"/>
              </a:rPr>
              <a:t>Wekelijks een gezonde maaltijd</a:t>
            </a:r>
            <a:endParaRPr lang="nl-NL" sz="1200" i="1" dirty="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062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algn="ctr"/>
            <a:r>
              <a:rPr lang="nl-NL" b="1" kern="1200" dirty="0" smtClean="0">
                <a:solidFill>
                  <a:srgbClr val="44224D"/>
                </a:solidFill>
                <a:latin typeface="Tahoma" charset="0"/>
              </a:rPr>
              <a:t>Drie doelen</a:t>
            </a:r>
            <a:endParaRPr lang="nl-NL" b="1" kern="1200" dirty="0">
              <a:solidFill>
                <a:srgbClr val="44224D"/>
              </a:solidFill>
              <a:latin typeface="Tahoma" charset="0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539750" y="1196975"/>
            <a:ext cx="8353425" cy="1815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nl-NL" sz="1600" dirty="0">
              <a:solidFill>
                <a:srgbClr val="7B2B83"/>
              </a:solidFill>
              <a:latin typeface="Tahoma" charset="0"/>
            </a:endParaRPr>
          </a:p>
          <a:p>
            <a:pPr algn="ctr">
              <a:defRPr/>
            </a:pPr>
            <a:r>
              <a:rPr lang="nl-NL" sz="1600" b="1" dirty="0">
                <a:solidFill>
                  <a:srgbClr val="7B2B83"/>
                </a:solidFill>
                <a:latin typeface="Tahoma" charset="0"/>
              </a:rPr>
              <a:t>1. Evangeliseren, het evangelie van Jezus Christus verkondigen!</a:t>
            </a:r>
          </a:p>
          <a:p>
            <a:pPr algn="ctr">
              <a:defRPr/>
            </a:pPr>
            <a:endParaRPr lang="nl-NL" sz="1600" dirty="0">
              <a:solidFill>
                <a:srgbClr val="7B2B83"/>
              </a:solidFill>
              <a:latin typeface="Tahoma" charset="0"/>
            </a:endParaRPr>
          </a:p>
          <a:p>
            <a:pPr algn="ctr">
              <a:defRPr/>
            </a:pPr>
            <a:endParaRPr lang="nl-NL" sz="1600" dirty="0" smtClean="0">
              <a:solidFill>
                <a:srgbClr val="7B2B83"/>
              </a:solidFill>
              <a:latin typeface="Tahoma" charset="0"/>
            </a:endParaRPr>
          </a:p>
          <a:p>
            <a:pPr algn="ctr">
              <a:defRPr/>
            </a:pPr>
            <a:endParaRPr lang="nl-NL" sz="1600" dirty="0">
              <a:solidFill>
                <a:srgbClr val="7B2B83"/>
              </a:solidFill>
              <a:latin typeface="Tahoma" charset="0"/>
            </a:endParaRPr>
          </a:p>
          <a:p>
            <a:pPr algn="ctr">
              <a:defRPr/>
            </a:pPr>
            <a:endParaRPr lang="nl-NL" sz="1600" dirty="0">
              <a:solidFill>
                <a:srgbClr val="7B2B83"/>
              </a:solidFill>
              <a:latin typeface="Tahoma" charset="0"/>
            </a:endParaRPr>
          </a:p>
          <a:p>
            <a:pPr>
              <a:defRPr/>
            </a:pPr>
            <a:r>
              <a:rPr lang="nl-NL" sz="1600" dirty="0">
                <a:solidFill>
                  <a:srgbClr val="7B2B83"/>
                </a:solidFill>
                <a:latin typeface="Tahoma" charset="0"/>
              </a:rPr>
              <a:t>		In </a:t>
            </a:r>
            <a:r>
              <a:rPr lang="nl-NL" sz="1600" dirty="0" smtClean="0">
                <a:solidFill>
                  <a:srgbClr val="7B2B83"/>
                </a:solidFill>
                <a:latin typeface="Tahoma" charset="0"/>
              </a:rPr>
              <a:t>WOORD</a:t>
            </a:r>
            <a:r>
              <a:rPr lang="nl-NL" sz="1600" dirty="0">
                <a:solidFill>
                  <a:srgbClr val="7B2B83"/>
                </a:solidFill>
                <a:latin typeface="Tahoma" charset="0"/>
              </a:rPr>
              <a:t>			en </a:t>
            </a:r>
            <a:r>
              <a:rPr lang="nl-NL" sz="1600" dirty="0" smtClean="0">
                <a:solidFill>
                  <a:srgbClr val="7B2B83"/>
                </a:solidFill>
                <a:latin typeface="Tahoma" charset="0"/>
              </a:rPr>
              <a:t>DAAD</a:t>
            </a:r>
            <a:endParaRPr lang="nl-NL" sz="1600" dirty="0">
              <a:solidFill>
                <a:srgbClr val="7B2B83"/>
              </a:solidFill>
              <a:latin typeface="Tahoma" charset="0"/>
            </a:endParaRPr>
          </a:p>
        </p:txBody>
      </p:sp>
      <p:pic>
        <p:nvPicPr>
          <p:cNvPr id="5124" name="Picture 4" descr="F:\foto's\bidden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236873"/>
            <a:ext cx="3679825" cy="24542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5" name="Afbeelding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781" y="3236873"/>
            <a:ext cx="3670300" cy="24463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490842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algn="ctr"/>
            <a:r>
              <a:rPr lang="nl-NL" b="1" kern="1200" dirty="0" smtClean="0">
                <a:solidFill>
                  <a:srgbClr val="44224D"/>
                </a:solidFill>
                <a:latin typeface="Tahoma" charset="0"/>
              </a:rPr>
              <a:t>Drie </a:t>
            </a:r>
            <a:r>
              <a:rPr lang="nl-NL" b="1" kern="1200" dirty="0">
                <a:solidFill>
                  <a:srgbClr val="44224D"/>
                </a:solidFill>
                <a:latin typeface="Tahoma" charset="0"/>
              </a:rPr>
              <a:t>doelen</a:t>
            </a: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539750" y="1196975"/>
            <a:ext cx="8353425" cy="1569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endParaRPr lang="nl-NL" sz="1600" dirty="0">
              <a:solidFill>
                <a:srgbClr val="7B2B83"/>
              </a:solidFill>
              <a:latin typeface="Tahoma" charset="0"/>
            </a:endParaRPr>
          </a:p>
          <a:p>
            <a:pPr algn="ctr">
              <a:defRPr/>
            </a:pPr>
            <a:r>
              <a:rPr lang="nl-NL" sz="1600" b="1" dirty="0">
                <a:solidFill>
                  <a:srgbClr val="7B2B83"/>
                </a:solidFill>
                <a:latin typeface="Tahoma" charset="0"/>
              </a:rPr>
              <a:t>2. Het uitvoeren van diaconale en pastorale arbeid</a:t>
            </a:r>
          </a:p>
          <a:p>
            <a:pPr algn="ctr">
              <a:defRPr/>
            </a:pPr>
            <a:endParaRPr lang="nl-NL" sz="1600" dirty="0">
              <a:solidFill>
                <a:srgbClr val="7B2B83"/>
              </a:solidFill>
              <a:latin typeface="Tahoma" charset="0"/>
            </a:endParaRPr>
          </a:p>
          <a:p>
            <a:pPr algn="ctr">
              <a:defRPr/>
            </a:pPr>
            <a:endParaRPr lang="nl-NL" sz="1600" dirty="0" smtClean="0">
              <a:solidFill>
                <a:srgbClr val="7B2B83"/>
              </a:solidFill>
              <a:latin typeface="Tahoma" charset="0"/>
            </a:endParaRPr>
          </a:p>
          <a:p>
            <a:pPr algn="ctr">
              <a:defRPr/>
            </a:pPr>
            <a:endParaRPr lang="nl-NL" sz="1600" dirty="0">
              <a:solidFill>
                <a:srgbClr val="7B2B83"/>
              </a:solidFill>
              <a:latin typeface="Tahoma" charset="0"/>
            </a:endParaRPr>
          </a:p>
          <a:p>
            <a:pPr algn="ctr">
              <a:defRPr/>
            </a:pPr>
            <a:r>
              <a:rPr lang="nl-NL" sz="1600" dirty="0" smtClean="0">
                <a:solidFill>
                  <a:srgbClr val="7B2B83"/>
                </a:solidFill>
                <a:latin typeface="Tahoma" charset="0"/>
              </a:rPr>
              <a:t>Mensen </a:t>
            </a:r>
            <a:r>
              <a:rPr lang="nl-NL" sz="1600" dirty="0">
                <a:solidFill>
                  <a:srgbClr val="7B2B83"/>
                </a:solidFill>
                <a:latin typeface="Tahoma" charset="0"/>
              </a:rPr>
              <a:t>voorzien in de ‘eerste’ levensbehoefte; eten en </a:t>
            </a:r>
            <a:r>
              <a:rPr lang="nl-NL" sz="1600" dirty="0" smtClean="0">
                <a:solidFill>
                  <a:srgbClr val="7B2B83"/>
                </a:solidFill>
                <a:latin typeface="Tahoma" charset="0"/>
              </a:rPr>
              <a:t>drinken</a:t>
            </a:r>
            <a:endParaRPr lang="nl-NL" sz="1600" dirty="0">
              <a:solidFill>
                <a:srgbClr val="7B2B83"/>
              </a:solidFill>
              <a:latin typeface="Tahoma" charset="0"/>
            </a:endParaRPr>
          </a:p>
        </p:txBody>
      </p:sp>
      <p:pic>
        <p:nvPicPr>
          <p:cNvPr id="6148" name="Afbeelding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8"/>
          <a:stretch/>
        </p:blipFill>
        <p:spPr bwMode="auto">
          <a:xfrm>
            <a:off x="1928005" y="3190036"/>
            <a:ext cx="5373687" cy="32279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117620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nl-NL" b="1" kern="1200" dirty="0" smtClean="0">
                <a:solidFill>
                  <a:srgbClr val="44224D"/>
                </a:solidFill>
                <a:latin typeface="Tahoma" charset="0"/>
              </a:rPr>
              <a:t>Drie doelen</a:t>
            </a:r>
            <a:endParaRPr lang="nl-NL" b="1" kern="1200" dirty="0">
              <a:solidFill>
                <a:srgbClr val="44224D"/>
              </a:solidFill>
              <a:latin typeface="Tahoma" charset="0"/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760081" y="1412875"/>
            <a:ext cx="8169607" cy="1569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nl-NL" sz="1600" b="1" dirty="0" smtClean="0">
                <a:solidFill>
                  <a:srgbClr val="7B2B83"/>
                </a:solidFill>
                <a:latin typeface="Tahoma" charset="0"/>
              </a:rPr>
              <a:t>3. Een </a:t>
            </a:r>
            <a:r>
              <a:rPr lang="nl-NL" sz="1600" b="1" dirty="0">
                <a:solidFill>
                  <a:srgbClr val="7B2B83"/>
                </a:solidFill>
                <a:latin typeface="Tahoma" charset="0"/>
              </a:rPr>
              <a:t>plek van </a:t>
            </a:r>
            <a:r>
              <a:rPr lang="nl-NL" sz="1600" b="1" dirty="0" smtClean="0">
                <a:solidFill>
                  <a:srgbClr val="7B2B83"/>
                </a:solidFill>
                <a:latin typeface="Tahoma" charset="0"/>
              </a:rPr>
              <a:t>veiligheid </a:t>
            </a:r>
            <a:r>
              <a:rPr lang="nl-NL" sz="1600" b="1" dirty="0">
                <a:solidFill>
                  <a:srgbClr val="7B2B83"/>
                </a:solidFill>
                <a:latin typeface="Tahoma" charset="0"/>
              </a:rPr>
              <a:t>en </a:t>
            </a:r>
            <a:r>
              <a:rPr lang="nl-NL" sz="1600" b="1" dirty="0" smtClean="0">
                <a:solidFill>
                  <a:srgbClr val="7B2B83"/>
                </a:solidFill>
                <a:latin typeface="Tahoma" charset="0"/>
              </a:rPr>
              <a:t>geborgenheid </a:t>
            </a:r>
          </a:p>
          <a:p>
            <a:pPr algn="ctr">
              <a:defRPr/>
            </a:pPr>
            <a:endParaRPr lang="nl-NL" sz="1600" b="1" dirty="0">
              <a:solidFill>
                <a:srgbClr val="7B2B83"/>
              </a:solidFill>
              <a:latin typeface="Tahoma" charset="0"/>
            </a:endParaRPr>
          </a:p>
          <a:p>
            <a:pPr algn="ctr">
              <a:defRPr/>
            </a:pPr>
            <a:endParaRPr lang="nl-NL" sz="1600" dirty="0" smtClean="0">
              <a:solidFill>
                <a:srgbClr val="7B2B83"/>
              </a:solidFill>
              <a:latin typeface="Tahoma" charset="0"/>
            </a:endParaRPr>
          </a:p>
          <a:p>
            <a:pPr algn="ctr">
              <a:defRPr/>
            </a:pPr>
            <a:endParaRPr lang="nl-NL" sz="1600" dirty="0" smtClean="0">
              <a:solidFill>
                <a:srgbClr val="7B2B83"/>
              </a:solidFill>
              <a:latin typeface="Tahoma" charset="0"/>
            </a:endParaRPr>
          </a:p>
          <a:p>
            <a:pPr algn="ctr">
              <a:defRPr/>
            </a:pPr>
            <a:endParaRPr lang="nl-NL" sz="1600" dirty="0" smtClean="0">
              <a:solidFill>
                <a:srgbClr val="7B2B83"/>
              </a:solidFill>
              <a:latin typeface="Tahoma" charset="0"/>
            </a:endParaRPr>
          </a:p>
          <a:p>
            <a:pPr algn="ctr">
              <a:defRPr/>
            </a:pPr>
            <a:r>
              <a:rPr lang="nl-NL" sz="1600" dirty="0" smtClean="0">
                <a:solidFill>
                  <a:srgbClr val="7B2B83"/>
                </a:solidFill>
                <a:latin typeface="Tahoma" charset="0"/>
              </a:rPr>
              <a:t>Altijd </a:t>
            </a:r>
            <a:r>
              <a:rPr lang="nl-NL" sz="1600" dirty="0">
                <a:solidFill>
                  <a:srgbClr val="7B2B83"/>
                </a:solidFill>
                <a:latin typeface="Tahoma" charset="0"/>
              </a:rPr>
              <a:t>een luisterend </a:t>
            </a:r>
            <a:r>
              <a:rPr lang="nl-NL" sz="1600" dirty="0" smtClean="0">
                <a:solidFill>
                  <a:srgbClr val="7B2B83"/>
                </a:solidFill>
                <a:latin typeface="Tahoma" charset="0"/>
              </a:rPr>
              <a:t>oor</a:t>
            </a:r>
            <a:endParaRPr lang="nl-NL" sz="1600" dirty="0">
              <a:solidFill>
                <a:srgbClr val="7B2B83"/>
              </a:solidFill>
              <a:latin typeface="Tahoma" charset="0"/>
            </a:endParaRPr>
          </a:p>
        </p:txBody>
      </p:sp>
      <p:pic>
        <p:nvPicPr>
          <p:cNvPr id="7172" name="Afbeelding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12" y="3673883"/>
            <a:ext cx="4075113" cy="2717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173" name="Afbeelding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688" y="3681820"/>
            <a:ext cx="4064000" cy="27098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095536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nl-NL" b="1" kern="1200" dirty="0">
                <a:solidFill>
                  <a:srgbClr val="44224D"/>
                </a:solidFill>
                <a:latin typeface="Tahoma" charset="0"/>
              </a:rPr>
              <a:t>Een </a:t>
            </a:r>
            <a:r>
              <a:rPr lang="nl-NL" b="1" kern="1200" dirty="0" smtClean="0">
                <a:solidFill>
                  <a:srgbClr val="44224D"/>
                </a:solidFill>
                <a:latin typeface="Tahoma" charset="0"/>
              </a:rPr>
              <a:t>'thuis' </a:t>
            </a:r>
            <a:r>
              <a:rPr lang="nl-NL" b="1" kern="1200" dirty="0">
                <a:solidFill>
                  <a:srgbClr val="44224D"/>
                </a:solidFill>
                <a:latin typeface="Tahoma" charset="0"/>
              </a:rPr>
              <a:t>voor…</a:t>
            </a: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821929" y="1196975"/>
            <a:ext cx="8213709" cy="83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  <a:defRPr/>
            </a:pPr>
            <a:r>
              <a:rPr lang="nl-NL" sz="1600" dirty="0">
                <a:solidFill>
                  <a:srgbClr val="7B2B83"/>
                </a:solidFill>
                <a:latin typeface="Tahoma" charset="0"/>
              </a:rPr>
              <a:t>Dak- en thuislozen, verslaafden</a:t>
            </a:r>
            <a:r>
              <a:rPr lang="nl-NL" sz="1600" dirty="0" smtClean="0">
                <a:solidFill>
                  <a:srgbClr val="7B2B83"/>
                </a:solidFill>
                <a:latin typeface="Tahoma" charset="0"/>
              </a:rPr>
              <a:t>, vluchtelingen en eenzamen</a:t>
            </a:r>
          </a:p>
          <a:p>
            <a:pPr marL="285750" indent="-285750">
              <a:buFont typeface="Arial" charset="0"/>
              <a:buChar char="•"/>
              <a:defRPr/>
            </a:pPr>
            <a:endParaRPr lang="nl-NL" sz="1600" dirty="0" smtClean="0">
              <a:solidFill>
                <a:srgbClr val="7B2B83"/>
              </a:solidFill>
              <a:latin typeface="Tahoma" charset="0"/>
            </a:endParaRPr>
          </a:p>
          <a:p>
            <a:pPr marL="285750" indent="-285750">
              <a:buFont typeface="Arial" charset="0"/>
              <a:buChar char="•"/>
              <a:defRPr/>
            </a:pPr>
            <a:r>
              <a:rPr lang="nl-NL" sz="1600" b="1" dirty="0" smtClean="0">
                <a:solidFill>
                  <a:srgbClr val="7B2B83"/>
                </a:solidFill>
                <a:latin typeface="Tahoma" charset="0"/>
              </a:rPr>
              <a:t>Iedereen</a:t>
            </a:r>
            <a:endParaRPr lang="nl-NL" sz="1600" b="1" dirty="0">
              <a:solidFill>
                <a:srgbClr val="7B2B83"/>
              </a:solidFill>
              <a:latin typeface="Tahoma" charset="0"/>
            </a:endParaRPr>
          </a:p>
        </p:txBody>
      </p:sp>
      <p:pic>
        <p:nvPicPr>
          <p:cNvPr id="8196" name="Afbeelding 2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929" y="2342569"/>
            <a:ext cx="2935287" cy="32416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197" name="Afbeelding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963406"/>
            <a:ext cx="3117850" cy="26939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198" name="Afbeelding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535" y="2342569"/>
            <a:ext cx="2451100" cy="26939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847768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nl-NL" b="1" kern="1200" dirty="0">
                <a:solidFill>
                  <a:srgbClr val="44224D"/>
                </a:solidFill>
                <a:latin typeface="Tahoma" charset="0"/>
              </a:rPr>
              <a:t>Zorg en liefde vanuit de </a:t>
            </a:r>
            <a:r>
              <a:rPr lang="nl-NL" b="1" kern="1200" dirty="0" smtClean="0">
                <a:solidFill>
                  <a:srgbClr val="44224D"/>
                </a:solidFill>
                <a:latin typeface="Tahoma" charset="0"/>
              </a:rPr>
              <a:t>basis</a:t>
            </a:r>
            <a:endParaRPr lang="nl-NL" b="1" kern="1200" dirty="0">
              <a:solidFill>
                <a:srgbClr val="44224D"/>
              </a:solidFill>
              <a:latin typeface="Tahoma" charset="0"/>
            </a:endParaRP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875244" y="1196975"/>
            <a:ext cx="8017931" cy="83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  <a:defRPr/>
            </a:pPr>
            <a:r>
              <a:rPr lang="nl-NL" sz="1600" dirty="0">
                <a:solidFill>
                  <a:srgbClr val="7B2B83"/>
                </a:solidFill>
                <a:latin typeface="Tahoma" charset="0"/>
              </a:rPr>
              <a:t>Het geloof in God de Vader, zijn zoon Jezus Christus en de Heilige Geest</a:t>
            </a:r>
          </a:p>
          <a:p>
            <a:pPr marL="285750" indent="-285750">
              <a:buFont typeface="Arial" charset="0"/>
              <a:buChar char="•"/>
              <a:defRPr/>
            </a:pPr>
            <a:endParaRPr lang="nl-NL" sz="1600" dirty="0">
              <a:solidFill>
                <a:srgbClr val="7B2B83"/>
              </a:solidFill>
              <a:latin typeface="Tahoma" charset="0"/>
            </a:endParaRPr>
          </a:p>
          <a:p>
            <a:pPr marL="285750" indent="-285750">
              <a:buFont typeface="Arial" charset="0"/>
              <a:buChar char="•"/>
              <a:defRPr/>
            </a:pPr>
            <a:r>
              <a:rPr lang="nl-NL" sz="1600" b="1" dirty="0" smtClean="0">
                <a:solidFill>
                  <a:srgbClr val="7B2B83"/>
                </a:solidFill>
                <a:latin typeface="Tahoma" charset="0"/>
              </a:rPr>
              <a:t>Handen </a:t>
            </a:r>
            <a:r>
              <a:rPr lang="nl-NL" sz="1600" b="1" dirty="0">
                <a:solidFill>
                  <a:srgbClr val="7B2B83"/>
                </a:solidFill>
                <a:latin typeface="Tahoma" charset="0"/>
              </a:rPr>
              <a:t>en voeten geven aan het </a:t>
            </a:r>
            <a:r>
              <a:rPr lang="nl-NL" sz="1600" b="1" dirty="0" smtClean="0">
                <a:solidFill>
                  <a:srgbClr val="7B2B83"/>
                </a:solidFill>
                <a:latin typeface="Tahoma" charset="0"/>
              </a:rPr>
              <a:t>geloof, vanuit de liefde </a:t>
            </a:r>
            <a:r>
              <a:rPr lang="nl-NL" sz="1600" b="1" dirty="0">
                <a:solidFill>
                  <a:srgbClr val="7B2B83"/>
                </a:solidFill>
                <a:latin typeface="Tahoma" charset="0"/>
              </a:rPr>
              <a:t>voor </a:t>
            </a:r>
            <a:r>
              <a:rPr lang="nl-NL" sz="1600" b="1" dirty="0" smtClean="0">
                <a:solidFill>
                  <a:srgbClr val="7B2B83"/>
                </a:solidFill>
                <a:latin typeface="Tahoma" charset="0"/>
              </a:rPr>
              <a:t>Jezus</a:t>
            </a:r>
            <a:endParaRPr lang="nl-NL" sz="1600" b="1" dirty="0">
              <a:solidFill>
                <a:srgbClr val="7B2B83"/>
              </a:solidFill>
              <a:latin typeface="Tahoma" charset="0"/>
            </a:endParaRPr>
          </a:p>
        </p:txBody>
      </p:sp>
      <p:pic>
        <p:nvPicPr>
          <p:cNvPr id="9220" name="Afbeelding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368550"/>
            <a:ext cx="3733800" cy="21526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221" name="Picture 1028" descr="IMG_431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368550"/>
            <a:ext cx="2808287" cy="2620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490809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ijdelijke aanduiding voor inhoud 6" descr="_DSC2469-2.JPG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421"/>
          <a:stretch/>
        </p:blipFill>
        <p:spPr>
          <a:xfrm>
            <a:off x="862806" y="3142254"/>
            <a:ext cx="3599993" cy="3520777"/>
          </a:xfrm>
          <a:prstGeom prst="ellipse">
            <a:avLst/>
          </a:prstGeom>
          <a:ln w="127000" cap="rnd">
            <a:solidFill>
              <a:schemeClr val="bg1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Tijdelijke aanduiding voor inhoud 7" descr="_DSC2490.JPG"/>
          <p:cNvPicPr>
            <a:picLocks noGrp="1" noChangeAspect="1"/>
          </p:cNvPicPr>
          <p:nvPr>
            <p:ph sz="quarter" idx="4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303"/>
          <a:stretch/>
        </p:blipFill>
        <p:spPr>
          <a:xfrm>
            <a:off x="4788024" y="3143634"/>
            <a:ext cx="3599993" cy="3519397"/>
          </a:xfrm>
          <a:prstGeom prst="ellipse">
            <a:avLst/>
          </a:prstGeom>
          <a:ln w="127000" cap="rnd">
            <a:solidFill>
              <a:schemeClr val="bg1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itel 1"/>
          <p:cNvSpPr txBox="1">
            <a:spLocks/>
          </p:cNvSpPr>
          <p:nvPr/>
        </p:nvSpPr>
        <p:spPr bwMode="auto">
          <a:xfrm>
            <a:off x="2195736" y="116632"/>
            <a:ext cx="6048672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81268D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algn="ctr"/>
            <a:r>
              <a:rPr lang="nl-NL" b="1" dirty="0" smtClean="0">
                <a:solidFill>
                  <a:srgbClr val="44224D"/>
                </a:solidFill>
                <a:latin typeface="Tahoma" charset="0"/>
              </a:rPr>
              <a:t>Visie</a:t>
            </a:r>
            <a:endParaRPr lang="nl-NL" sz="1200" i="1" dirty="0">
              <a:latin typeface="Tahoma" charset="0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782191" y="1105288"/>
            <a:ext cx="7850436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nl-NL" sz="1600" dirty="0" smtClean="0">
                <a:solidFill>
                  <a:srgbClr val="7B2B83"/>
                </a:solidFill>
                <a:latin typeface="Tahoma" charset="0"/>
              </a:rPr>
              <a:t>Continueren </a:t>
            </a:r>
            <a:r>
              <a:rPr lang="nl-NL" sz="1600" dirty="0">
                <a:solidFill>
                  <a:srgbClr val="7B2B83"/>
                </a:solidFill>
                <a:latin typeface="Tahoma" charset="0"/>
              </a:rPr>
              <a:t>van -en begeleiden naar- (professionele) hulpverlening</a:t>
            </a:r>
          </a:p>
          <a:p>
            <a:pPr marL="285750" indent="-285750">
              <a:defRPr/>
            </a:pPr>
            <a:endParaRPr lang="nl-NL" sz="1600" dirty="0">
              <a:solidFill>
                <a:srgbClr val="7B2B83"/>
              </a:solidFill>
              <a:latin typeface="Tahoma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nl-NL" sz="1600" dirty="0" smtClean="0">
                <a:solidFill>
                  <a:srgbClr val="7B2B83"/>
                </a:solidFill>
                <a:latin typeface="Tahoma" charset="0"/>
              </a:rPr>
              <a:t>Aanbieden </a:t>
            </a:r>
            <a:r>
              <a:rPr lang="nl-NL" sz="1600" dirty="0">
                <a:solidFill>
                  <a:srgbClr val="7B2B83"/>
                </a:solidFill>
                <a:latin typeface="Tahoma" charset="0"/>
              </a:rPr>
              <a:t>van </a:t>
            </a:r>
            <a:r>
              <a:rPr lang="nl-NL" sz="1600" dirty="0" smtClean="0">
                <a:solidFill>
                  <a:srgbClr val="7B2B83"/>
                </a:solidFill>
                <a:latin typeface="Tahoma" charset="0"/>
              </a:rPr>
              <a:t>de </a:t>
            </a:r>
            <a:r>
              <a:rPr lang="nl-NL" sz="1600" dirty="0" err="1" smtClean="0">
                <a:solidFill>
                  <a:srgbClr val="7B2B83"/>
                </a:solidFill>
                <a:latin typeface="Tahoma" charset="0"/>
              </a:rPr>
              <a:t>Alphacursus</a:t>
            </a:r>
            <a:endParaRPr lang="nl-NL" sz="1600" dirty="0">
              <a:solidFill>
                <a:srgbClr val="7B2B83"/>
              </a:solidFill>
              <a:latin typeface="Tahoma" charset="0"/>
            </a:endParaRPr>
          </a:p>
          <a:p>
            <a:pPr marL="285750" indent="-285750">
              <a:defRPr/>
            </a:pPr>
            <a:endParaRPr lang="nl-NL" sz="1600" dirty="0">
              <a:solidFill>
                <a:srgbClr val="7B2B83"/>
              </a:solidFill>
              <a:latin typeface="Tahoma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nl-NL" sz="1600" dirty="0" smtClean="0">
                <a:solidFill>
                  <a:srgbClr val="7B2B83"/>
                </a:solidFill>
                <a:latin typeface="Tahoma" charset="0"/>
              </a:rPr>
              <a:t>Motiveren </a:t>
            </a:r>
            <a:r>
              <a:rPr lang="nl-NL" sz="1600" dirty="0">
                <a:solidFill>
                  <a:srgbClr val="7B2B83"/>
                </a:solidFill>
                <a:latin typeface="Tahoma" charset="0"/>
              </a:rPr>
              <a:t>om een plek te vinden in een kerkelijke gemeenschap</a:t>
            </a:r>
          </a:p>
          <a:p>
            <a:pPr marL="285750" indent="-285750">
              <a:defRPr/>
            </a:pPr>
            <a:r>
              <a:rPr lang="nl-NL" sz="1600" dirty="0">
                <a:solidFill>
                  <a:srgbClr val="7B2B83"/>
                </a:solidFill>
                <a:latin typeface="Tahoma" charset="0"/>
              </a:rPr>
              <a:t> 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nl-NL" sz="1600" dirty="0" smtClean="0">
                <a:solidFill>
                  <a:srgbClr val="7B2B83"/>
                </a:solidFill>
                <a:latin typeface="Tahoma" charset="0"/>
              </a:rPr>
              <a:t>Medewerkers </a:t>
            </a:r>
            <a:r>
              <a:rPr lang="nl-NL" sz="1600" dirty="0">
                <a:solidFill>
                  <a:srgbClr val="7B2B83"/>
                </a:solidFill>
                <a:latin typeface="Tahoma" charset="0"/>
              </a:rPr>
              <a:t>groeien in eenheid </a:t>
            </a:r>
            <a:r>
              <a:rPr lang="nl-NL" sz="1600" dirty="0" smtClean="0">
                <a:solidFill>
                  <a:srgbClr val="7B2B83"/>
                </a:solidFill>
                <a:latin typeface="Tahoma" charset="0"/>
              </a:rPr>
              <a:t>en geloof</a:t>
            </a:r>
            <a:endParaRPr lang="nl-NL" sz="1600" dirty="0">
              <a:solidFill>
                <a:srgbClr val="7B2B83"/>
              </a:solidFill>
              <a:latin typeface="Tahoma" charset="0"/>
            </a:endParaRPr>
          </a:p>
          <a:p>
            <a:pPr marL="285750" indent="-285750">
              <a:defRPr/>
            </a:pPr>
            <a:endParaRPr lang="nl-NL" sz="1600" dirty="0">
              <a:solidFill>
                <a:srgbClr val="7B2B83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594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nl-NL" b="1" kern="1200" dirty="0" smtClean="0">
                <a:solidFill>
                  <a:srgbClr val="44224D"/>
                </a:solidFill>
                <a:latin typeface="Tahoma" charset="0"/>
              </a:rPr>
              <a:t>Niet </a:t>
            </a:r>
            <a:r>
              <a:rPr lang="nl-NL" b="1" kern="1200" dirty="0">
                <a:solidFill>
                  <a:srgbClr val="44224D"/>
                </a:solidFill>
                <a:latin typeface="Tahoma" charset="0"/>
              </a:rPr>
              <a:t>zonder uw hulp!</a:t>
            </a: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539750" y="1196975"/>
            <a:ext cx="8353425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sz="1400"/>
          </a:p>
          <a:p>
            <a:endParaRPr lang="nl-NL" sz="1400"/>
          </a:p>
          <a:p>
            <a:endParaRPr lang="nl-NL" sz="1400"/>
          </a:p>
          <a:p>
            <a:endParaRPr lang="nl-NL" sz="1400"/>
          </a:p>
          <a:p>
            <a:endParaRPr lang="nl-NL" sz="1400"/>
          </a:p>
          <a:p>
            <a:endParaRPr lang="nl-NL" sz="1400"/>
          </a:p>
          <a:p>
            <a:endParaRPr lang="nl-NL" sz="1400"/>
          </a:p>
          <a:p>
            <a:endParaRPr lang="nl-NL" sz="1400"/>
          </a:p>
          <a:p>
            <a:endParaRPr lang="nl-NL" sz="1400"/>
          </a:p>
          <a:p>
            <a:endParaRPr lang="nl-NL" sz="1400"/>
          </a:p>
          <a:p>
            <a:endParaRPr lang="nl-NL" sz="1400"/>
          </a:p>
          <a:p>
            <a:endParaRPr lang="nl-NL" sz="1400"/>
          </a:p>
          <a:p>
            <a:endParaRPr lang="nl-NL" sz="1400"/>
          </a:p>
          <a:p>
            <a:endParaRPr lang="nl-NL" sz="1400"/>
          </a:p>
          <a:p>
            <a:endParaRPr lang="nl-NL" sz="1400"/>
          </a:p>
          <a:p>
            <a:endParaRPr lang="nl-NL" sz="1400"/>
          </a:p>
          <a:p>
            <a:endParaRPr lang="nl-NL" sz="1400"/>
          </a:p>
          <a:p>
            <a:endParaRPr lang="nl-NL" sz="1400"/>
          </a:p>
        </p:txBody>
      </p:sp>
      <p:sp>
        <p:nvSpPr>
          <p:cNvPr id="11268" name="Tekstvak 2"/>
          <p:cNvSpPr txBox="1">
            <a:spLocks noChangeArrowheads="1"/>
          </p:cNvSpPr>
          <p:nvPr/>
        </p:nvSpPr>
        <p:spPr bwMode="auto">
          <a:xfrm>
            <a:off x="773113" y="1087437"/>
            <a:ext cx="7975600" cy="3785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285750" indent="-285750" eaLnBrk="1" hangingPunct="1">
              <a:buFont typeface="Arial" charset="0"/>
              <a:buChar char="•"/>
              <a:defRPr/>
            </a:pPr>
            <a:r>
              <a:rPr lang="nl-NL" sz="1600" dirty="0">
                <a:solidFill>
                  <a:srgbClr val="7B2B83"/>
                </a:solidFill>
              </a:rPr>
              <a:t>Het </a:t>
            </a:r>
            <a:r>
              <a:rPr lang="nl-NL" sz="1600" dirty="0" smtClean="0">
                <a:solidFill>
                  <a:srgbClr val="7B2B83"/>
                </a:solidFill>
              </a:rPr>
              <a:t>Eetcafé </a:t>
            </a:r>
            <a:r>
              <a:rPr lang="nl-NL" sz="1600" dirty="0">
                <a:solidFill>
                  <a:srgbClr val="7B2B83"/>
                </a:solidFill>
              </a:rPr>
              <a:t>startte in 1994 met </a:t>
            </a:r>
            <a:r>
              <a:rPr lang="nl-NL" sz="1600" dirty="0" smtClean="0">
                <a:solidFill>
                  <a:srgbClr val="7B2B83"/>
                </a:solidFill>
              </a:rPr>
              <a:t>zo'n 30 trouwe bezoekers </a:t>
            </a:r>
          </a:p>
          <a:p>
            <a:pPr marL="285750" indent="-285750" eaLnBrk="1" hangingPunct="1">
              <a:buFont typeface="Arial" charset="0"/>
              <a:buChar char="•"/>
              <a:defRPr/>
            </a:pPr>
            <a:endParaRPr lang="nl-NL" sz="1600" dirty="0" smtClean="0">
              <a:solidFill>
                <a:srgbClr val="7B2B83"/>
              </a:solidFill>
            </a:endParaRPr>
          </a:p>
          <a:p>
            <a:pPr marL="285750" indent="-285750" eaLnBrk="1" hangingPunct="1">
              <a:buFont typeface="Arial" charset="0"/>
              <a:buChar char="•"/>
              <a:defRPr/>
            </a:pPr>
            <a:r>
              <a:rPr lang="nl-NL" sz="1600" dirty="0" smtClean="0">
                <a:solidFill>
                  <a:srgbClr val="7B2B83"/>
                </a:solidFill>
              </a:rPr>
              <a:t>Nu </a:t>
            </a:r>
            <a:r>
              <a:rPr lang="nl-NL" sz="1600" dirty="0">
                <a:solidFill>
                  <a:srgbClr val="7B2B83"/>
                </a:solidFill>
              </a:rPr>
              <a:t>zijn dit er ruim </a:t>
            </a:r>
            <a:r>
              <a:rPr lang="nl-NL" sz="1600" dirty="0" smtClean="0">
                <a:solidFill>
                  <a:srgbClr val="7B2B83"/>
                </a:solidFill>
              </a:rPr>
              <a:t>90</a:t>
            </a:r>
            <a:endParaRPr lang="nl-NL" sz="1600" dirty="0">
              <a:solidFill>
                <a:srgbClr val="7B2B83"/>
              </a:solidFill>
            </a:endParaRPr>
          </a:p>
          <a:p>
            <a:pPr marL="285750" indent="-285750" eaLnBrk="1" hangingPunct="1">
              <a:buFont typeface="Arial" charset="0"/>
              <a:buChar char="•"/>
              <a:defRPr/>
            </a:pPr>
            <a:endParaRPr lang="nl-NL" sz="1600" dirty="0">
              <a:solidFill>
                <a:srgbClr val="7B2B83"/>
              </a:solidFill>
            </a:endParaRPr>
          </a:p>
          <a:p>
            <a:pPr marL="285750" indent="-285750" eaLnBrk="1" hangingPunct="1">
              <a:buFont typeface="Arial" charset="0"/>
              <a:buChar char="•"/>
              <a:defRPr/>
            </a:pPr>
            <a:r>
              <a:rPr lang="nl-NL" sz="1600" dirty="0">
                <a:solidFill>
                  <a:srgbClr val="7B2B83"/>
                </a:solidFill>
              </a:rPr>
              <a:t>De ruim 20 interkerkelijke vrijwilligers willen dit werk graag blijven </a:t>
            </a:r>
            <a:r>
              <a:rPr lang="nl-NL" sz="1600" dirty="0" smtClean="0">
                <a:solidFill>
                  <a:srgbClr val="7B2B83"/>
                </a:solidFill>
              </a:rPr>
              <a:t>doen </a:t>
            </a:r>
            <a:endParaRPr lang="nl-NL" sz="1600" dirty="0">
              <a:solidFill>
                <a:srgbClr val="7B2B83"/>
              </a:solidFill>
            </a:endParaRPr>
          </a:p>
          <a:p>
            <a:pPr marL="285750" indent="-285750" eaLnBrk="1" hangingPunct="1">
              <a:buFont typeface="Arial" charset="0"/>
              <a:buChar char="•"/>
              <a:defRPr/>
            </a:pPr>
            <a:endParaRPr lang="nl-NL" sz="1600" dirty="0" smtClean="0">
              <a:solidFill>
                <a:srgbClr val="7B2B83"/>
              </a:solidFill>
            </a:endParaRPr>
          </a:p>
          <a:p>
            <a:pPr marL="285750" indent="-285750" eaLnBrk="1" hangingPunct="1">
              <a:buFont typeface="Arial" charset="0"/>
              <a:buChar char="•"/>
              <a:defRPr/>
            </a:pPr>
            <a:r>
              <a:rPr lang="nl-NL" sz="1600" dirty="0" smtClean="0">
                <a:solidFill>
                  <a:srgbClr val="7B2B83"/>
                </a:solidFill>
              </a:rPr>
              <a:t>De </a:t>
            </a:r>
            <a:r>
              <a:rPr lang="nl-NL" sz="1600" dirty="0">
                <a:solidFill>
                  <a:srgbClr val="7B2B83"/>
                </a:solidFill>
              </a:rPr>
              <a:t>ruim </a:t>
            </a:r>
            <a:r>
              <a:rPr lang="nl-NL" sz="1600" dirty="0" smtClean="0">
                <a:solidFill>
                  <a:srgbClr val="7B2B83"/>
                </a:solidFill>
              </a:rPr>
              <a:t>90 </a:t>
            </a:r>
            <a:r>
              <a:rPr lang="nl-NL" sz="1600" dirty="0">
                <a:solidFill>
                  <a:srgbClr val="7B2B83"/>
                </a:solidFill>
              </a:rPr>
              <a:t>vaste gasten willen deze veilige </a:t>
            </a:r>
            <a:r>
              <a:rPr lang="nl-NL" sz="1600" dirty="0" smtClean="0">
                <a:solidFill>
                  <a:srgbClr val="7B2B83"/>
                </a:solidFill>
              </a:rPr>
              <a:t>plek </a:t>
            </a:r>
            <a:r>
              <a:rPr lang="nl-NL" sz="1600" dirty="0">
                <a:solidFill>
                  <a:srgbClr val="7B2B83"/>
                </a:solidFill>
              </a:rPr>
              <a:t>graag blijven </a:t>
            </a:r>
            <a:r>
              <a:rPr lang="nl-NL" sz="1600" dirty="0" smtClean="0">
                <a:solidFill>
                  <a:srgbClr val="7B2B83"/>
                </a:solidFill>
              </a:rPr>
              <a:t>bezoeken</a:t>
            </a:r>
            <a:endParaRPr lang="nl-NL" sz="1600" dirty="0">
              <a:solidFill>
                <a:srgbClr val="7B2B83"/>
              </a:solidFill>
            </a:endParaRPr>
          </a:p>
          <a:p>
            <a:pPr marL="285750" indent="-285750" eaLnBrk="1" hangingPunct="1">
              <a:defRPr/>
            </a:pPr>
            <a:endParaRPr lang="nl-NL" sz="1600" dirty="0" smtClean="0">
              <a:solidFill>
                <a:srgbClr val="7B2B83"/>
              </a:solidFill>
            </a:endParaRPr>
          </a:p>
          <a:p>
            <a:pPr marL="285750" indent="-285750" eaLnBrk="1" hangingPunct="1">
              <a:defRPr/>
            </a:pPr>
            <a:endParaRPr lang="nl-NL" sz="1600" dirty="0">
              <a:solidFill>
                <a:srgbClr val="7B2B83"/>
              </a:solidFill>
            </a:endParaRPr>
          </a:p>
          <a:p>
            <a:pPr marL="285750" indent="-285750" eaLnBrk="1" hangingPunct="1">
              <a:defRPr/>
            </a:pPr>
            <a:r>
              <a:rPr lang="nl-NL" sz="1600" b="1" dirty="0" smtClean="0">
                <a:solidFill>
                  <a:srgbClr val="7B2B83"/>
                </a:solidFill>
              </a:rPr>
              <a:t>	Helpt </a:t>
            </a:r>
            <a:r>
              <a:rPr lang="nl-NL" sz="1600" b="1" dirty="0">
                <a:solidFill>
                  <a:srgbClr val="7B2B83"/>
                </a:solidFill>
              </a:rPr>
              <a:t>u mee?</a:t>
            </a:r>
          </a:p>
          <a:p>
            <a:pPr marL="285750" indent="-285750" eaLnBrk="1" hangingPunct="1">
              <a:defRPr/>
            </a:pPr>
            <a:endParaRPr lang="nl-NL" sz="1600" dirty="0" smtClean="0">
              <a:solidFill>
                <a:srgbClr val="7B2B83"/>
              </a:solidFill>
            </a:endParaRPr>
          </a:p>
          <a:p>
            <a:pPr marL="285750" indent="-285750" eaLnBrk="1" hangingPunct="1">
              <a:defRPr/>
            </a:pPr>
            <a:endParaRPr lang="nl-NL" sz="1600" dirty="0">
              <a:solidFill>
                <a:srgbClr val="7B2B83"/>
              </a:solidFill>
            </a:endParaRPr>
          </a:p>
          <a:p>
            <a:pPr marL="285750" indent="-285750" eaLnBrk="1" hangingPunct="1">
              <a:buFont typeface="Arial" charset="0"/>
              <a:buChar char="•"/>
              <a:defRPr/>
            </a:pPr>
            <a:r>
              <a:rPr lang="nl-NL" sz="1600" dirty="0">
                <a:solidFill>
                  <a:srgbClr val="7B2B83"/>
                </a:solidFill>
              </a:rPr>
              <a:t>Voor </a:t>
            </a:r>
            <a:r>
              <a:rPr lang="nl-NL" sz="1600" dirty="0" smtClean="0">
                <a:solidFill>
                  <a:srgbClr val="7B2B83"/>
                </a:solidFill>
              </a:rPr>
              <a:t>€ 180 per </a:t>
            </a:r>
            <a:r>
              <a:rPr lang="nl-NL" sz="1600" dirty="0">
                <a:solidFill>
                  <a:srgbClr val="7B2B83"/>
                </a:solidFill>
              </a:rPr>
              <a:t>week bedient u ruim </a:t>
            </a:r>
            <a:r>
              <a:rPr lang="nl-NL" sz="1600" dirty="0" smtClean="0">
                <a:solidFill>
                  <a:srgbClr val="7B2B83"/>
                </a:solidFill>
              </a:rPr>
              <a:t>90 gasten</a:t>
            </a:r>
            <a:endParaRPr lang="nl-NL" sz="1600" dirty="0">
              <a:solidFill>
                <a:srgbClr val="7B2B83"/>
              </a:solidFill>
            </a:endParaRPr>
          </a:p>
          <a:p>
            <a:pPr marL="285750" indent="-285750" eaLnBrk="1" hangingPunct="1">
              <a:buFont typeface="Arial" charset="0"/>
              <a:buChar char="•"/>
              <a:defRPr/>
            </a:pPr>
            <a:endParaRPr lang="nl-NL" sz="1600" dirty="0" smtClean="0">
              <a:solidFill>
                <a:srgbClr val="7B2B83"/>
              </a:solidFill>
            </a:endParaRPr>
          </a:p>
          <a:p>
            <a:pPr marL="285750" indent="-285750" eaLnBrk="1" hangingPunct="1">
              <a:buFont typeface="Arial" charset="0"/>
              <a:buChar char="•"/>
              <a:defRPr/>
            </a:pPr>
            <a:r>
              <a:rPr lang="nl-NL" sz="1600" dirty="0" smtClean="0">
                <a:solidFill>
                  <a:srgbClr val="7B2B83"/>
                </a:solidFill>
              </a:rPr>
              <a:t>Hoeveel </a:t>
            </a:r>
            <a:r>
              <a:rPr lang="nl-NL" sz="1600" dirty="0">
                <a:solidFill>
                  <a:srgbClr val="7B2B83"/>
                </a:solidFill>
              </a:rPr>
              <a:t>van onze </a:t>
            </a:r>
            <a:r>
              <a:rPr lang="nl-NL" sz="1600" dirty="0" smtClean="0">
                <a:solidFill>
                  <a:srgbClr val="7B2B83"/>
                </a:solidFill>
              </a:rPr>
              <a:t>bezoekers </a:t>
            </a:r>
            <a:r>
              <a:rPr lang="nl-NL" sz="1600" dirty="0">
                <a:solidFill>
                  <a:srgbClr val="7B2B83"/>
                </a:solidFill>
              </a:rPr>
              <a:t>kan uw kerk tot dienst zijn</a:t>
            </a:r>
            <a:r>
              <a:rPr lang="nl-NL" sz="1600" dirty="0" smtClean="0">
                <a:solidFill>
                  <a:srgbClr val="7B2B83"/>
                </a:solidFill>
              </a:rPr>
              <a:t>?</a:t>
            </a:r>
            <a:endParaRPr lang="nl-NL" sz="1600" dirty="0">
              <a:solidFill>
                <a:srgbClr val="7B2B83"/>
              </a:solidFill>
            </a:endParaRPr>
          </a:p>
        </p:txBody>
      </p:sp>
      <p:pic>
        <p:nvPicPr>
          <p:cNvPr id="11269" name="Picture 13" descr="IMG_399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869160"/>
            <a:ext cx="2697776" cy="17999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1270" name="Picture 1027" descr="IMG_403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869160"/>
            <a:ext cx="2542219" cy="17999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1271" name="Picture 1026" descr="IMG_432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869160"/>
            <a:ext cx="2700692" cy="18027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668275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r is Hoop">
  <a:themeElements>
    <a:clrScheme name="Mengsel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Mengsel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Mengsel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ngsel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ngsel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ngsel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ngsel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ngsel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ngsel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</TotalTime>
  <Words>308</Words>
  <Application>Microsoft Office PowerPoint</Application>
  <PresentationFormat>Diavoorstelling (4:3)</PresentationFormat>
  <Paragraphs>143</Paragraphs>
  <Slides>13</Slides>
  <Notes>10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9" baseType="lpstr">
      <vt:lpstr>Arial</vt:lpstr>
      <vt:lpstr>Calibri</vt:lpstr>
      <vt:lpstr>ＭＳ Ｐゴシック</vt:lpstr>
      <vt:lpstr>Tahoma</vt:lpstr>
      <vt:lpstr>Wingdings</vt:lpstr>
      <vt:lpstr>Er is Hoop</vt:lpstr>
      <vt:lpstr>Het Eetcafé Zwolle</vt:lpstr>
      <vt:lpstr>PowerPoint-presentatie</vt:lpstr>
      <vt:lpstr>Drie doelen</vt:lpstr>
      <vt:lpstr>Drie doelen</vt:lpstr>
      <vt:lpstr>Drie doelen</vt:lpstr>
      <vt:lpstr>Een 'thuis' voor…</vt:lpstr>
      <vt:lpstr>Zorg en liefde vanuit de basis</vt:lpstr>
      <vt:lpstr>PowerPoint-presentatie</vt:lpstr>
      <vt:lpstr>Niet zonder uw hulp!</vt:lpstr>
      <vt:lpstr>Verantwoordelijkheid</vt:lpstr>
      <vt:lpstr>Waarom doen wij een beroep op u?</vt:lpstr>
      <vt:lpstr>PowerPoint-presentatie</vt:lpstr>
      <vt:lpstr>Eetcafé Zwolle ‘Er is hoop’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Eetcafé Zwolle handen en voeten geven aan het geloof in en de liefde voor Jezus</dc:title>
  <dc:creator>Bakker</dc:creator>
  <cp:lastModifiedBy>Harrie van der Meulen</cp:lastModifiedBy>
  <cp:revision>103</cp:revision>
  <dcterms:created xsi:type="dcterms:W3CDTF">2012-10-13T19:09:40Z</dcterms:created>
  <dcterms:modified xsi:type="dcterms:W3CDTF">2016-01-20T16:12:37Z</dcterms:modified>
</cp:coreProperties>
</file>